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2" r:id="rId1"/>
  </p:sldMasterIdLst>
  <p:notesMasterIdLst>
    <p:notesMasterId r:id="rId30"/>
  </p:notesMasterIdLst>
  <p:handoutMasterIdLst>
    <p:handoutMasterId r:id="rId31"/>
  </p:handoutMasterIdLst>
  <p:sldIdLst>
    <p:sldId id="256" r:id="rId2"/>
    <p:sldId id="2147470525" r:id="rId3"/>
    <p:sldId id="2147470526" r:id="rId4"/>
    <p:sldId id="263" r:id="rId5"/>
    <p:sldId id="270" r:id="rId6"/>
    <p:sldId id="269" r:id="rId7"/>
    <p:sldId id="2147470531" r:id="rId8"/>
    <p:sldId id="264" r:id="rId9"/>
    <p:sldId id="2147470536" r:id="rId10"/>
    <p:sldId id="271" r:id="rId11"/>
    <p:sldId id="266" r:id="rId12"/>
    <p:sldId id="2147470527" r:id="rId13"/>
    <p:sldId id="2147470528" r:id="rId14"/>
    <p:sldId id="273" r:id="rId15"/>
    <p:sldId id="268" r:id="rId16"/>
    <p:sldId id="272" r:id="rId17"/>
    <p:sldId id="2147470488" r:id="rId18"/>
    <p:sldId id="2147470487" r:id="rId19"/>
    <p:sldId id="2147470495" r:id="rId20"/>
    <p:sldId id="2147470482" r:id="rId21"/>
    <p:sldId id="2147470484" r:id="rId22"/>
    <p:sldId id="2147470489" r:id="rId23"/>
    <p:sldId id="2147470491" r:id="rId24"/>
    <p:sldId id="2147470521" r:id="rId25"/>
    <p:sldId id="2147470522" r:id="rId26"/>
    <p:sldId id="2147470523" r:id="rId27"/>
    <p:sldId id="2147470493"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2" autoAdjust="0"/>
    <p:restoredTop sz="84312" autoAdjust="0"/>
  </p:normalViewPr>
  <p:slideViewPr>
    <p:cSldViewPr snapToGrid="0" snapToObjects="1">
      <p:cViewPr varScale="1">
        <p:scale>
          <a:sx n="80" d="100"/>
          <a:sy n="80" d="100"/>
        </p:scale>
        <p:origin x="1162" y="67"/>
      </p:cViewPr>
      <p:guideLst>
        <p:guide orient="horz" pos="2160"/>
        <p:guide pos="3840"/>
      </p:guideLst>
    </p:cSldViewPr>
  </p:slideViewPr>
  <p:outlineViewPr>
    <p:cViewPr>
      <p:scale>
        <a:sx n="33" d="100"/>
        <a:sy n="33" d="100"/>
      </p:scale>
      <p:origin x="0" y="-2702"/>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r>
              <a:rPr lang="en-US"/>
              <a:t>Performance Comparison: Execution Time (Relative)</a:t>
            </a:r>
          </a:p>
        </c:rich>
      </c:tx>
      <c:overlay val="0"/>
    </c:title>
    <c:autoTitleDeleted val="0"/>
    <c:plotArea>
      <c:layout>
        <c:manualLayout>
          <c:layoutTarget val="inner"/>
          <c:xMode val="edge"/>
          <c:yMode val="edge"/>
          <c:x val="8.6849306998715445E-2"/>
          <c:y val="0.40529594746277547"/>
          <c:w val="0.91106781952050675"/>
          <c:h val="0.43022818991501127"/>
        </c:manualLayout>
      </c:layout>
      <c:barChart>
        <c:barDir val="col"/>
        <c:grouping val="clustered"/>
        <c:varyColors val="1"/>
        <c:ser>
          <c:idx val="0"/>
          <c:order val="0"/>
          <c:tx>
            <c:strRef>
              <c:f>Sheet1!$B$1</c:f>
              <c:strCache>
                <c:ptCount val="1"/>
                <c:pt idx="0">
                  <c:v>Antarbhukti</c:v>
                </c:pt>
              </c:strCache>
            </c:strRef>
          </c:tx>
          <c:invertIfNegative val="1"/>
          <c:cat>
            <c:strRef>
              <c:f>Sheet1!$A$2:$A$5</c:f>
              <c:strCache>
                <c:ptCount val="4"/>
                <c:pt idx="0">
                  <c:v>Basic</c:v>
                </c:pt>
                <c:pt idx="1">
                  <c:v>Simple</c:v>
                </c:pt>
                <c:pt idx="2">
                  <c:v>Medium</c:v>
                </c:pt>
                <c:pt idx="3">
                  <c:v>Complex</c:v>
                </c:pt>
              </c:strCache>
            </c:strRef>
          </c:cat>
          <c:val>
            <c:numRef>
              <c:f>Sheet1!$B$2:$B$5</c:f>
              <c:numCache>
                <c:formatCode>General</c:formatCode>
                <c:ptCount val="4"/>
                <c:pt idx="0">
                  <c:v>1</c:v>
                </c:pt>
                <c:pt idx="1">
                  <c:v>1.2</c:v>
                </c:pt>
                <c:pt idx="2">
                  <c:v>1.5</c:v>
                </c:pt>
                <c:pt idx="3">
                  <c:v>1.8</c:v>
                </c:pt>
              </c:numCache>
            </c:numRef>
          </c:val>
          <c:extLst>
            <c:ext xmlns:c16="http://schemas.microsoft.com/office/drawing/2014/chart" uri="{C3380CC4-5D6E-409C-BE32-E72D297353CC}">
              <c16:uniqueId val="{00000000-7C32-1643-8C5B-7730D8DA50A6}"/>
            </c:ext>
          </c:extLst>
        </c:ser>
        <c:ser>
          <c:idx val="1"/>
          <c:order val="1"/>
          <c:tx>
            <c:strRef>
              <c:f>Sheet1!$C$1</c:f>
              <c:strCache>
                <c:ptCount val="1"/>
                <c:pt idx="0">
                  <c:v>verifAPS</c:v>
                </c:pt>
              </c:strCache>
            </c:strRef>
          </c:tx>
          <c:invertIfNegative val="1"/>
          <c:cat>
            <c:strRef>
              <c:f>Sheet1!$A$2:$A$5</c:f>
              <c:strCache>
                <c:ptCount val="4"/>
                <c:pt idx="0">
                  <c:v>Basic</c:v>
                </c:pt>
                <c:pt idx="1">
                  <c:v>Simple</c:v>
                </c:pt>
                <c:pt idx="2">
                  <c:v>Medium</c:v>
                </c:pt>
                <c:pt idx="3">
                  <c:v>Complex</c:v>
                </c:pt>
              </c:strCache>
            </c:strRef>
          </c:cat>
          <c:val>
            <c:numRef>
              <c:f>Sheet1!$C$2:$C$5</c:f>
              <c:numCache>
                <c:formatCode>General</c:formatCode>
                <c:ptCount val="4"/>
                <c:pt idx="0">
                  <c:v>4</c:v>
                </c:pt>
                <c:pt idx="1">
                  <c:v>4.5</c:v>
                </c:pt>
                <c:pt idx="2">
                  <c:v>6</c:v>
                </c:pt>
                <c:pt idx="3">
                  <c:v>7</c:v>
                </c:pt>
              </c:numCache>
            </c:numRef>
          </c:val>
          <c:extLst>
            <c:ext xmlns:c16="http://schemas.microsoft.com/office/drawing/2014/chart" uri="{C3380CC4-5D6E-409C-BE32-E72D297353CC}">
              <c16:uniqueId val="{00000001-7C32-1643-8C5B-7730D8DA50A6}"/>
            </c:ext>
          </c:extLst>
        </c:ser>
        <c:dLbls>
          <c:showLegendKey val="0"/>
          <c:showVal val="0"/>
          <c:showCatName val="0"/>
          <c:showSerName val="0"/>
          <c:showPercent val="0"/>
          <c:showBubbleSize val="0"/>
        </c:dLbls>
        <c:gapWidth val="150"/>
        <c:axId val="-2068027336"/>
        <c:axId val="-2113994440"/>
      </c:barChart>
      <c:catAx>
        <c:axId val="-2068027336"/>
        <c:scaling>
          <c:orientation val="minMax"/>
        </c:scaling>
        <c:delete val="0"/>
        <c:axPos val="b"/>
        <c:numFmt formatCode="General" sourceLinked="0"/>
        <c:majorTickMark val="out"/>
        <c:minorTickMark val="none"/>
        <c:tickLblPos val="nextTo"/>
        <c:crossAx val="-2113994440"/>
        <c:crosses val="autoZero"/>
        <c:auto val="1"/>
        <c:lblAlgn val="ctr"/>
        <c:lblOffset val="100"/>
        <c:noMultiLvlLbl val="0"/>
      </c:catAx>
      <c:valAx>
        <c:axId val="-2113994440"/>
        <c:scaling>
          <c:orientation val="minMax"/>
        </c:scaling>
        <c:delete val="0"/>
        <c:axPos val="l"/>
        <c:majorGridlines/>
        <c:numFmt formatCode="General" sourceLinked="1"/>
        <c:majorTickMark val="out"/>
        <c:minorTickMark val="none"/>
        <c:tickLblPos val="nextTo"/>
        <c:crossAx val="-2068027336"/>
        <c:crosses val="autoZero"/>
        <c:crossBetween val="between"/>
      </c:valAx>
    </c:plotArea>
    <c:legend>
      <c:legendPos val="tr"/>
      <c:layout>
        <c:manualLayout>
          <c:xMode val="edge"/>
          <c:yMode val="edge"/>
          <c:x val="0.21478696661920768"/>
          <c:y val="0.22023602119363123"/>
          <c:w val="0.56860400347377715"/>
          <c:h val="0.20688078637558577"/>
        </c:manualLayout>
      </c:layout>
      <c:overlay val="0"/>
    </c:legend>
    <c:plotVisOnly val="1"/>
    <c:dispBlanksAs val="gap"/>
    <c:showDLblsOverMax val="1"/>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2E4A73-F131-49F1-87FA-613BD5CD0CC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414CA0A-635C-4B01-A152-FB6F74BE8E96}">
      <dgm:prSet/>
      <dgm:spPr/>
      <dgm:t>
        <a:bodyPr/>
        <a:lstStyle/>
        <a:p>
          <a:r>
            <a:rPr lang="en-US" dirty="0">
              <a:solidFill>
                <a:srgbClr val="C00000"/>
              </a:solidFill>
            </a:rPr>
            <a:t>Ladder Diagram (LD) </a:t>
          </a:r>
        </a:p>
      </dgm:t>
    </dgm:pt>
    <dgm:pt modelId="{C72C8BF8-9ACD-410B-86F1-7D98C4F71E70}" type="parTrans" cxnId="{29303F27-CD92-4EC2-8FA6-82BD87896B15}">
      <dgm:prSet/>
      <dgm:spPr/>
      <dgm:t>
        <a:bodyPr/>
        <a:lstStyle/>
        <a:p>
          <a:endParaRPr lang="en-US"/>
        </a:p>
      </dgm:t>
    </dgm:pt>
    <dgm:pt modelId="{4FC7AE1E-664E-4D71-9234-A794D0593C08}" type="sibTrans" cxnId="{29303F27-CD92-4EC2-8FA6-82BD87896B15}">
      <dgm:prSet/>
      <dgm:spPr/>
      <dgm:t>
        <a:bodyPr/>
        <a:lstStyle/>
        <a:p>
          <a:endParaRPr lang="en-US"/>
        </a:p>
      </dgm:t>
    </dgm:pt>
    <dgm:pt modelId="{310EC7E5-D018-4D99-B907-30D43F0F4C0A}">
      <dgm:prSet/>
      <dgm:spPr/>
      <dgm:t>
        <a:bodyPr/>
        <a:lstStyle/>
        <a:p>
          <a:r>
            <a:rPr lang="en-US"/>
            <a:t>Function Block Diagram (FBD)</a:t>
          </a:r>
        </a:p>
      </dgm:t>
    </dgm:pt>
    <dgm:pt modelId="{EC203012-C80E-4223-B0D1-3EBF513B17BA}" type="parTrans" cxnId="{AD47CC47-DE7D-4698-B589-62541E03D89C}">
      <dgm:prSet/>
      <dgm:spPr/>
      <dgm:t>
        <a:bodyPr/>
        <a:lstStyle/>
        <a:p>
          <a:endParaRPr lang="en-US"/>
        </a:p>
      </dgm:t>
    </dgm:pt>
    <dgm:pt modelId="{FECF290B-5B77-4A58-9876-35D5D8D48F7D}" type="sibTrans" cxnId="{AD47CC47-DE7D-4698-B589-62541E03D89C}">
      <dgm:prSet/>
      <dgm:spPr/>
      <dgm:t>
        <a:bodyPr/>
        <a:lstStyle/>
        <a:p>
          <a:endParaRPr lang="en-US"/>
        </a:p>
      </dgm:t>
    </dgm:pt>
    <dgm:pt modelId="{F34F600B-7A03-451F-9FB2-AF978EFEAD52}">
      <dgm:prSet/>
      <dgm:spPr/>
      <dgm:t>
        <a:bodyPr/>
        <a:lstStyle/>
        <a:p>
          <a:r>
            <a:rPr lang="en-US"/>
            <a:t>Structure Text (ST)</a:t>
          </a:r>
        </a:p>
      </dgm:t>
    </dgm:pt>
    <dgm:pt modelId="{B647E391-0F9C-4D30-A3A5-70EE0C972F0D}" type="parTrans" cxnId="{D650C9DE-20D0-4558-8BA4-9C6711729B52}">
      <dgm:prSet/>
      <dgm:spPr/>
      <dgm:t>
        <a:bodyPr/>
        <a:lstStyle/>
        <a:p>
          <a:endParaRPr lang="en-US"/>
        </a:p>
      </dgm:t>
    </dgm:pt>
    <dgm:pt modelId="{8C5B19C0-ACFE-4ED2-B1FE-F5B28D53D388}" type="sibTrans" cxnId="{D650C9DE-20D0-4558-8BA4-9C6711729B52}">
      <dgm:prSet/>
      <dgm:spPr/>
      <dgm:t>
        <a:bodyPr/>
        <a:lstStyle/>
        <a:p>
          <a:endParaRPr lang="en-US"/>
        </a:p>
      </dgm:t>
    </dgm:pt>
    <dgm:pt modelId="{1586DEFA-B81B-48EA-A76C-FC7BA904A95A}">
      <dgm:prSet/>
      <dgm:spPr/>
      <dgm:t>
        <a:bodyPr/>
        <a:lstStyle/>
        <a:p>
          <a:r>
            <a:rPr lang="en-US" dirty="0">
              <a:solidFill>
                <a:schemeClr val="accent1"/>
              </a:solidFill>
            </a:rPr>
            <a:t>Sequence Function Chart (SFC)</a:t>
          </a:r>
        </a:p>
      </dgm:t>
    </dgm:pt>
    <dgm:pt modelId="{3C08C81B-988C-4AC5-A7A6-34ED619FFB0D}" type="parTrans" cxnId="{A7CAFF3C-729B-4401-B8AE-AB70D537CCDF}">
      <dgm:prSet/>
      <dgm:spPr/>
      <dgm:t>
        <a:bodyPr/>
        <a:lstStyle/>
        <a:p>
          <a:endParaRPr lang="en-US"/>
        </a:p>
      </dgm:t>
    </dgm:pt>
    <dgm:pt modelId="{413CE96B-60D0-4880-A7B7-E0C71D005EDD}" type="sibTrans" cxnId="{A7CAFF3C-729B-4401-B8AE-AB70D537CCDF}">
      <dgm:prSet/>
      <dgm:spPr/>
      <dgm:t>
        <a:bodyPr/>
        <a:lstStyle/>
        <a:p>
          <a:endParaRPr lang="en-US"/>
        </a:p>
      </dgm:t>
    </dgm:pt>
    <dgm:pt modelId="{261FDE34-8DC0-4A85-8A06-F8382954A949}" type="pres">
      <dgm:prSet presAssocID="{282E4A73-F131-49F1-87FA-613BD5CD0CCF}" presName="vert0" presStyleCnt="0">
        <dgm:presLayoutVars>
          <dgm:dir/>
          <dgm:animOne val="branch"/>
          <dgm:animLvl val="lvl"/>
        </dgm:presLayoutVars>
      </dgm:prSet>
      <dgm:spPr/>
    </dgm:pt>
    <dgm:pt modelId="{E8B1A064-2B3E-4582-A9C6-EECC48ABAD8D}" type="pres">
      <dgm:prSet presAssocID="{4414CA0A-635C-4B01-A152-FB6F74BE8E96}" presName="thickLine" presStyleLbl="alignNode1" presStyleIdx="0" presStyleCnt="4"/>
      <dgm:spPr/>
    </dgm:pt>
    <dgm:pt modelId="{F6A7EF49-64A7-4829-B3B2-8B85CF8A8C2C}" type="pres">
      <dgm:prSet presAssocID="{4414CA0A-635C-4B01-A152-FB6F74BE8E96}" presName="horz1" presStyleCnt="0"/>
      <dgm:spPr/>
    </dgm:pt>
    <dgm:pt modelId="{BA198D22-121C-4674-A488-6B3259C4A15E}" type="pres">
      <dgm:prSet presAssocID="{4414CA0A-635C-4B01-A152-FB6F74BE8E96}" presName="tx1" presStyleLbl="revTx" presStyleIdx="0" presStyleCnt="4"/>
      <dgm:spPr/>
    </dgm:pt>
    <dgm:pt modelId="{66877CF3-01F3-44B9-AF81-847B9942D7F6}" type="pres">
      <dgm:prSet presAssocID="{4414CA0A-635C-4B01-A152-FB6F74BE8E96}" presName="vert1" presStyleCnt="0"/>
      <dgm:spPr/>
    </dgm:pt>
    <dgm:pt modelId="{D41FB5B2-545D-4ADD-9393-8C631A6B8C15}" type="pres">
      <dgm:prSet presAssocID="{310EC7E5-D018-4D99-B907-30D43F0F4C0A}" presName="thickLine" presStyleLbl="alignNode1" presStyleIdx="1" presStyleCnt="4"/>
      <dgm:spPr/>
    </dgm:pt>
    <dgm:pt modelId="{CF51C746-32CE-40AD-A91E-7970D6DC65CC}" type="pres">
      <dgm:prSet presAssocID="{310EC7E5-D018-4D99-B907-30D43F0F4C0A}" presName="horz1" presStyleCnt="0"/>
      <dgm:spPr/>
    </dgm:pt>
    <dgm:pt modelId="{D22AAECB-2EE1-4776-A1FC-B6E951E64AF9}" type="pres">
      <dgm:prSet presAssocID="{310EC7E5-D018-4D99-B907-30D43F0F4C0A}" presName="tx1" presStyleLbl="revTx" presStyleIdx="1" presStyleCnt="4"/>
      <dgm:spPr/>
    </dgm:pt>
    <dgm:pt modelId="{107D6DF2-08CC-47A3-B3FE-86B38A96C565}" type="pres">
      <dgm:prSet presAssocID="{310EC7E5-D018-4D99-B907-30D43F0F4C0A}" presName="vert1" presStyleCnt="0"/>
      <dgm:spPr/>
    </dgm:pt>
    <dgm:pt modelId="{37F21DBC-BF30-4E88-8889-31EF37BC79C3}" type="pres">
      <dgm:prSet presAssocID="{F34F600B-7A03-451F-9FB2-AF978EFEAD52}" presName="thickLine" presStyleLbl="alignNode1" presStyleIdx="2" presStyleCnt="4"/>
      <dgm:spPr/>
    </dgm:pt>
    <dgm:pt modelId="{3BD1041C-6B9C-4153-BEA9-9EE7452B330C}" type="pres">
      <dgm:prSet presAssocID="{F34F600B-7A03-451F-9FB2-AF978EFEAD52}" presName="horz1" presStyleCnt="0"/>
      <dgm:spPr/>
    </dgm:pt>
    <dgm:pt modelId="{F2C88E21-DA59-450E-8A1E-51E5AAF97A71}" type="pres">
      <dgm:prSet presAssocID="{F34F600B-7A03-451F-9FB2-AF978EFEAD52}" presName="tx1" presStyleLbl="revTx" presStyleIdx="2" presStyleCnt="4"/>
      <dgm:spPr/>
    </dgm:pt>
    <dgm:pt modelId="{276C53B4-F75F-4335-9F7F-51CF87F9E1B7}" type="pres">
      <dgm:prSet presAssocID="{F34F600B-7A03-451F-9FB2-AF978EFEAD52}" presName="vert1" presStyleCnt="0"/>
      <dgm:spPr/>
    </dgm:pt>
    <dgm:pt modelId="{C0D710D2-6758-4B56-8D22-E00BE3C6D7C8}" type="pres">
      <dgm:prSet presAssocID="{1586DEFA-B81B-48EA-A76C-FC7BA904A95A}" presName="thickLine" presStyleLbl="alignNode1" presStyleIdx="3" presStyleCnt="4"/>
      <dgm:spPr/>
    </dgm:pt>
    <dgm:pt modelId="{DEFB01DA-2B8C-40F9-9C1C-17C3E575A529}" type="pres">
      <dgm:prSet presAssocID="{1586DEFA-B81B-48EA-A76C-FC7BA904A95A}" presName="horz1" presStyleCnt="0"/>
      <dgm:spPr/>
    </dgm:pt>
    <dgm:pt modelId="{1BF469A3-94D1-4C9D-9361-40CDD5D50129}" type="pres">
      <dgm:prSet presAssocID="{1586DEFA-B81B-48EA-A76C-FC7BA904A95A}" presName="tx1" presStyleLbl="revTx" presStyleIdx="3" presStyleCnt="4"/>
      <dgm:spPr/>
    </dgm:pt>
    <dgm:pt modelId="{F9886A14-C0FB-4F30-B237-CF7A63437F41}" type="pres">
      <dgm:prSet presAssocID="{1586DEFA-B81B-48EA-A76C-FC7BA904A95A}" presName="vert1" presStyleCnt="0"/>
      <dgm:spPr/>
    </dgm:pt>
  </dgm:ptLst>
  <dgm:cxnLst>
    <dgm:cxn modelId="{E496FD09-2FEF-4DB6-9F55-C17236FEA9DE}" type="presOf" srcId="{4414CA0A-635C-4B01-A152-FB6F74BE8E96}" destId="{BA198D22-121C-4674-A488-6B3259C4A15E}" srcOrd="0" destOrd="0" presId="urn:microsoft.com/office/officeart/2008/layout/LinedList"/>
    <dgm:cxn modelId="{29303F27-CD92-4EC2-8FA6-82BD87896B15}" srcId="{282E4A73-F131-49F1-87FA-613BD5CD0CCF}" destId="{4414CA0A-635C-4B01-A152-FB6F74BE8E96}" srcOrd="0" destOrd="0" parTransId="{C72C8BF8-9ACD-410B-86F1-7D98C4F71E70}" sibTransId="{4FC7AE1E-664E-4D71-9234-A794D0593C08}"/>
    <dgm:cxn modelId="{A7CAFF3C-729B-4401-B8AE-AB70D537CCDF}" srcId="{282E4A73-F131-49F1-87FA-613BD5CD0CCF}" destId="{1586DEFA-B81B-48EA-A76C-FC7BA904A95A}" srcOrd="3" destOrd="0" parTransId="{3C08C81B-988C-4AC5-A7A6-34ED619FFB0D}" sibTransId="{413CE96B-60D0-4880-A7B7-E0C71D005EDD}"/>
    <dgm:cxn modelId="{AD47CC47-DE7D-4698-B589-62541E03D89C}" srcId="{282E4A73-F131-49F1-87FA-613BD5CD0CCF}" destId="{310EC7E5-D018-4D99-B907-30D43F0F4C0A}" srcOrd="1" destOrd="0" parTransId="{EC203012-C80E-4223-B0D1-3EBF513B17BA}" sibTransId="{FECF290B-5B77-4A58-9876-35D5D8D48F7D}"/>
    <dgm:cxn modelId="{E1283680-D14F-4358-AFC6-247E49D2A65D}" type="presOf" srcId="{310EC7E5-D018-4D99-B907-30D43F0F4C0A}" destId="{D22AAECB-2EE1-4776-A1FC-B6E951E64AF9}" srcOrd="0" destOrd="0" presId="urn:microsoft.com/office/officeart/2008/layout/LinedList"/>
    <dgm:cxn modelId="{A49E6F8A-5050-4826-AE1B-3434FFEA06A0}" type="presOf" srcId="{1586DEFA-B81B-48EA-A76C-FC7BA904A95A}" destId="{1BF469A3-94D1-4C9D-9361-40CDD5D50129}" srcOrd="0" destOrd="0" presId="urn:microsoft.com/office/officeart/2008/layout/LinedList"/>
    <dgm:cxn modelId="{25BA269F-952F-4A06-97A7-5FA19A04BFC2}" type="presOf" srcId="{F34F600B-7A03-451F-9FB2-AF978EFEAD52}" destId="{F2C88E21-DA59-450E-8A1E-51E5AAF97A71}" srcOrd="0" destOrd="0" presId="urn:microsoft.com/office/officeart/2008/layout/LinedList"/>
    <dgm:cxn modelId="{1A2992B9-EB0F-417E-B036-3F2681690FED}" type="presOf" srcId="{282E4A73-F131-49F1-87FA-613BD5CD0CCF}" destId="{261FDE34-8DC0-4A85-8A06-F8382954A949}" srcOrd="0" destOrd="0" presId="urn:microsoft.com/office/officeart/2008/layout/LinedList"/>
    <dgm:cxn modelId="{D650C9DE-20D0-4558-8BA4-9C6711729B52}" srcId="{282E4A73-F131-49F1-87FA-613BD5CD0CCF}" destId="{F34F600B-7A03-451F-9FB2-AF978EFEAD52}" srcOrd="2" destOrd="0" parTransId="{B647E391-0F9C-4D30-A3A5-70EE0C972F0D}" sibTransId="{8C5B19C0-ACFE-4ED2-B1FE-F5B28D53D388}"/>
    <dgm:cxn modelId="{1745649C-F097-4C4C-86D0-A729E45305BD}" type="presParOf" srcId="{261FDE34-8DC0-4A85-8A06-F8382954A949}" destId="{E8B1A064-2B3E-4582-A9C6-EECC48ABAD8D}" srcOrd="0" destOrd="0" presId="urn:microsoft.com/office/officeart/2008/layout/LinedList"/>
    <dgm:cxn modelId="{F5FFE94B-30B4-4656-BDCA-F365CF61FF62}" type="presParOf" srcId="{261FDE34-8DC0-4A85-8A06-F8382954A949}" destId="{F6A7EF49-64A7-4829-B3B2-8B85CF8A8C2C}" srcOrd="1" destOrd="0" presId="urn:microsoft.com/office/officeart/2008/layout/LinedList"/>
    <dgm:cxn modelId="{80016BB6-2ADD-48BA-A0D7-3AE293415146}" type="presParOf" srcId="{F6A7EF49-64A7-4829-B3B2-8B85CF8A8C2C}" destId="{BA198D22-121C-4674-A488-6B3259C4A15E}" srcOrd="0" destOrd="0" presId="urn:microsoft.com/office/officeart/2008/layout/LinedList"/>
    <dgm:cxn modelId="{A95BCF91-B599-44FC-81CC-DD56FD821A96}" type="presParOf" srcId="{F6A7EF49-64A7-4829-B3B2-8B85CF8A8C2C}" destId="{66877CF3-01F3-44B9-AF81-847B9942D7F6}" srcOrd="1" destOrd="0" presId="urn:microsoft.com/office/officeart/2008/layout/LinedList"/>
    <dgm:cxn modelId="{6BF8CCFE-291A-4F55-97BF-D7A899313B56}" type="presParOf" srcId="{261FDE34-8DC0-4A85-8A06-F8382954A949}" destId="{D41FB5B2-545D-4ADD-9393-8C631A6B8C15}" srcOrd="2" destOrd="0" presId="urn:microsoft.com/office/officeart/2008/layout/LinedList"/>
    <dgm:cxn modelId="{D9464AD6-1A0E-4291-B6D3-FAF09855BB4C}" type="presParOf" srcId="{261FDE34-8DC0-4A85-8A06-F8382954A949}" destId="{CF51C746-32CE-40AD-A91E-7970D6DC65CC}" srcOrd="3" destOrd="0" presId="urn:microsoft.com/office/officeart/2008/layout/LinedList"/>
    <dgm:cxn modelId="{30AA1427-921E-4204-A7E7-DB5F1EF542A4}" type="presParOf" srcId="{CF51C746-32CE-40AD-A91E-7970D6DC65CC}" destId="{D22AAECB-2EE1-4776-A1FC-B6E951E64AF9}" srcOrd="0" destOrd="0" presId="urn:microsoft.com/office/officeart/2008/layout/LinedList"/>
    <dgm:cxn modelId="{B1CDEF16-C689-4ADD-B04C-6359024C84BD}" type="presParOf" srcId="{CF51C746-32CE-40AD-A91E-7970D6DC65CC}" destId="{107D6DF2-08CC-47A3-B3FE-86B38A96C565}" srcOrd="1" destOrd="0" presId="urn:microsoft.com/office/officeart/2008/layout/LinedList"/>
    <dgm:cxn modelId="{B869355F-9760-4A9E-AB1A-E9FA260DC3F2}" type="presParOf" srcId="{261FDE34-8DC0-4A85-8A06-F8382954A949}" destId="{37F21DBC-BF30-4E88-8889-31EF37BC79C3}" srcOrd="4" destOrd="0" presId="urn:microsoft.com/office/officeart/2008/layout/LinedList"/>
    <dgm:cxn modelId="{6FB9C047-B5A0-4F5C-925B-499CAED7A9D7}" type="presParOf" srcId="{261FDE34-8DC0-4A85-8A06-F8382954A949}" destId="{3BD1041C-6B9C-4153-BEA9-9EE7452B330C}" srcOrd="5" destOrd="0" presId="urn:microsoft.com/office/officeart/2008/layout/LinedList"/>
    <dgm:cxn modelId="{7D458912-7E1E-4CF9-B974-CB8B12DFF544}" type="presParOf" srcId="{3BD1041C-6B9C-4153-BEA9-9EE7452B330C}" destId="{F2C88E21-DA59-450E-8A1E-51E5AAF97A71}" srcOrd="0" destOrd="0" presId="urn:microsoft.com/office/officeart/2008/layout/LinedList"/>
    <dgm:cxn modelId="{D99FF896-0AA7-4A0F-BDF8-8E1B256D38C3}" type="presParOf" srcId="{3BD1041C-6B9C-4153-BEA9-9EE7452B330C}" destId="{276C53B4-F75F-4335-9F7F-51CF87F9E1B7}" srcOrd="1" destOrd="0" presId="urn:microsoft.com/office/officeart/2008/layout/LinedList"/>
    <dgm:cxn modelId="{422DA78B-FAF7-4C80-A41C-C1A28DA640B0}" type="presParOf" srcId="{261FDE34-8DC0-4A85-8A06-F8382954A949}" destId="{C0D710D2-6758-4B56-8D22-E00BE3C6D7C8}" srcOrd="6" destOrd="0" presId="urn:microsoft.com/office/officeart/2008/layout/LinedList"/>
    <dgm:cxn modelId="{A5865372-4546-4412-BF6A-FA6A19911A18}" type="presParOf" srcId="{261FDE34-8DC0-4A85-8A06-F8382954A949}" destId="{DEFB01DA-2B8C-40F9-9C1C-17C3E575A529}" srcOrd="7" destOrd="0" presId="urn:microsoft.com/office/officeart/2008/layout/LinedList"/>
    <dgm:cxn modelId="{93359DFD-60CF-4EA1-9104-6CB6A47691F0}" type="presParOf" srcId="{DEFB01DA-2B8C-40F9-9C1C-17C3E575A529}" destId="{1BF469A3-94D1-4C9D-9361-40CDD5D50129}" srcOrd="0" destOrd="0" presId="urn:microsoft.com/office/officeart/2008/layout/LinedList"/>
    <dgm:cxn modelId="{79E1FA44-697C-4884-837F-6A1E25B6E20E}" type="presParOf" srcId="{DEFB01DA-2B8C-40F9-9C1C-17C3E575A529}" destId="{F9886A14-C0FB-4F30-B237-CF7A63437F4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1A064-2B3E-4582-A9C6-EECC48ABAD8D}">
      <dsp:nvSpPr>
        <dsp:cNvPr id="0" name=""/>
        <dsp:cNvSpPr/>
      </dsp:nvSpPr>
      <dsp:spPr>
        <a:xfrm>
          <a:off x="0" y="0"/>
          <a:ext cx="735171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198D22-121C-4674-A488-6B3259C4A15E}">
      <dsp:nvSpPr>
        <dsp:cNvPr id="0" name=""/>
        <dsp:cNvSpPr/>
      </dsp:nvSpPr>
      <dsp:spPr>
        <a:xfrm>
          <a:off x="0" y="0"/>
          <a:ext cx="7351713" cy="149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solidFill>
                <a:srgbClr val="C00000"/>
              </a:solidFill>
            </a:rPr>
            <a:t>Ladder Diagram (LD) </a:t>
          </a:r>
        </a:p>
      </dsp:txBody>
      <dsp:txXfrm>
        <a:off x="0" y="0"/>
        <a:ext cx="7351713" cy="1497409"/>
      </dsp:txXfrm>
    </dsp:sp>
    <dsp:sp modelId="{D41FB5B2-545D-4ADD-9393-8C631A6B8C15}">
      <dsp:nvSpPr>
        <dsp:cNvPr id="0" name=""/>
        <dsp:cNvSpPr/>
      </dsp:nvSpPr>
      <dsp:spPr>
        <a:xfrm>
          <a:off x="0" y="1497409"/>
          <a:ext cx="735171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AAECB-2EE1-4776-A1FC-B6E951E64AF9}">
      <dsp:nvSpPr>
        <dsp:cNvPr id="0" name=""/>
        <dsp:cNvSpPr/>
      </dsp:nvSpPr>
      <dsp:spPr>
        <a:xfrm>
          <a:off x="0" y="1497409"/>
          <a:ext cx="7351713" cy="149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Function Block Diagram (FBD)</a:t>
          </a:r>
        </a:p>
      </dsp:txBody>
      <dsp:txXfrm>
        <a:off x="0" y="1497409"/>
        <a:ext cx="7351713" cy="1497409"/>
      </dsp:txXfrm>
    </dsp:sp>
    <dsp:sp modelId="{37F21DBC-BF30-4E88-8889-31EF37BC79C3}">
      <dsp:nvSpPr>
        <dsp:cNvPr id="0" name=""/>
        <dsp:cNvSpPr/>
      </dsp:nvSpPr>
      <dsp:spPr>
        <a:xfrm>
          <a:off x="0" y="2994818"/>
          <a:ext cx="735171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88E21-DA59-450E-8A1E-51E5AAF97A71}">
      <dsp:nvSpPr>
        <dsp:cNvPr id="0" name=""/>
        <dsp:cNvSpPr/>
      </dsp:nvSpPr>
      <dsp:spPr>
        <a:xfrm>
          <a:off x="0" y="2994818"/>
          <a:ext cx="7351713" cy="149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a:t>Structure Text (ST)</a:t>
          </a:r>
        </a:p>
      </dsp:txBody>
      <dsp:txXfrm>
        <a:off x="0" y="2994818"/>
        <a:ext cx="7351713" cy="1497409"/>
      </dsp:txXfrm>
    </dsp:sp>
    <dsp:sp modelId="{C0D710D2-6758-4B56-8D22-E00BE3C6D7C8}">
      <dsp:nvSpPr>
        <dsp:cNvPr id="0" name=""/>
        <dsp:cNvSpPr/>
      </dsp:nvSpPr>
      <dsp:spPr>
        <a:xfrm>
          <a:off x="0" y="4492227"/>
          <a:ext cx="735171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469A3-94D1-4C9D-9361-40CDD5D50129}">
      <dsp:nvSpPr>
        <dsp:cNvPr id="0" name=""/>
        <dsp:cNvSpPr/>
      </dsp:nvSpPr>
      <dsp:spPr>
        <a:xfrm>
          <a:off x="0" y="4492227"/>
          <a:ext cx="7351713" cy="149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en-US" sz="4200" kern="1200" dirty="0">
              <a:solidFill>
                <a:schemeClr val="accent1"/>
              </a:solidFill>
            </a:rPr>
            <a:t>Sequence Function Chart (SFC)</a:t>
          </a:r>
        </a:p>
      </dsp:txBody>
      <dsp:txXfrm>
        <a:off x="0" y="4492227"/>
        <a:ext cx="7351713" cy="14974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160517-5024-E064-AB9D-293D3F671A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983EA8-FF94-78B1-1312-9643E8448F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02374A-3A80-BD49-A947-84D0AF85CAC9}" type="datetimeFigureOut">
              <a:rPr lang="en-US" smtClean="0"/>
              <a:t>5/11/2026</a:t>
            </a:fld>
            <a:endParaRPr lang="en-US"/>
          </a:p>
        </p:txBody>
      </p:sp>
      <p:sp>
        <p:nvSpPr>
          <p:cNvPr id="4" name="Footer Placeholder 3">
            <a:extLst>
              <a:ext uri="{FF2B5EF4-FFF2-40B4-BE49-F238E27FC236}">
                <a16:creationId xmlns:a16="http://schemas.microsoft.com/office/drawing/2014/main" id="{237EF66F-0061-ADCF-F986-946A2872AE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4B3CBB-1AF8-0E1E-2574-44131BABFC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A5D06F-03DA-354C-996E-80E614E7ACA9}" type="slidenum">
              <a:rPr lang="en-US" smtClean="0"/>
              <a:t>‹#›</a:t>
            </a:fld>
            <a:endParaRPr lang="en-US"/>
          </a:p>
        </p:txBody>
      </p:sp>
    </p:spTree>
    <p:extLst>
      <p:ext uri="{BB962C8B-B14F-4D97-AF65-F5344CB8AC3E}">
        <p14:creationId xmlns:p14="http://schemas.microsoft.com/office/powerpoint/2010/main" val="61716783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3T11:32:35.273"/>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796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1" kern="1200" dirty="0">
                <a:solidFill>
                  <a:schemeClr val="tx1"/>
                </a:solidFill>
                <a:effectLst/>
                <a:latin typeface="+mn-lt"/>
                <a:ea typeface="+mn-ea"/>
                <a:cs typeface="+mn-cs"/>
              </a:rPr>
              <a:t>Today I’ll present our work </a:t>
            </a:r>
            <a:r>
              <a:rPr lang="en-US" sz="1200" b="1" i="1" kern="1200" dirty="0" err="1">
                <a:solidFill>
                  <a:schemeClr val="tx1"/>
                </a:solidFill>
                <a:effectLst/>
                <a:latin typeface="+mn-lt"/>
                <a:ea typeface="+mn-ea"/>
                <a:cs typeface="+mn-cs"/>
              </a:rPr>
              <a:t>Antarbhukti</a:t>
            </a:r>
            <a:r>
              <a:rPr lang="en-US" sz="1200" b="1" kern="1200" dirty="0">
                <a:solidFill>
                  <a:schemeClr val="tx1"/>
                </a:solidFill>
                <a:effectLst/>
                <a:latin typeface="+mn-lt"/>
                <a:ea typeface="+mn-ea"/>
                <a:cs typeface="+mn-cs"/>
              </a:rPr>
              <a:t> (“Containment”) — a formal approach to verify PLC software correctness during evolutionary upgrades.</a:t>
            </a:r>
            <a:br>
              <a:rPr lang="en-US" sz="1200" kern="1200" dirty="0">
                <a:solidFill>
                  <a:schemeClr val="tx1"/>
                </a:solidFill>
                <a:effectLst/>
                <a:latin typeface="+mn-lt"/>
                <a:ea typeface="+mn-ea"/>
                <a:cs typeface="+mn-cs"/>
              </a:rPr>
            </a:b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tackles a key challenge in industrial automation: ensuring upgrades don’t break previously correct behavior.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I’ll cover the motivation, our Petri net–based containment framework, symbolic equivalence algorithm, results on 80 real-world PLC programs, Industrial use case and open research directions.</a:t>
            </a:r>
            <a:endParaRPr lang="en-IN" sz="1200" kern="1200" dirty="0">
              <a:solidFill>
                <a:schemeClr val="tx1"/>
              </a:solidFill>
              <a:effectLst/>
              <a:latin typeface="+mn-lt"/>
              <a:ea typeface="+mn-ea"/>
              <a:cs typeface="+mn-cs"/>
            </a:endParaRP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IN" dirty="0"/>
              <a:t>Revisit our motivating example. Fig (a) represents the SFC representation of original systems and Fig (b) represents the SFC representation of upgraded </a:t>
            </a:r>
            <a:r>
              <a:rPr lang="en-IN" dirty="0" err="1"/>
              <a:t>systesm</a:t>
            </a:r>
            <a:r>
              <a:rPr lang="en-IN" dirty="0"/>
              <a:t>.</a:t>
            </a:r>
          </a:p>
        </p:txBody>
      </p:sp>
    </p:spTree>
    <p:extLst>
      <p:ext uri="{BB962C8B-B14F-4D97-AF65-F5344CB8AC3E}">
        <p14:creationId xmlns:p14="http://schemas.microsoft.com/office/powerpoint/2010/main" val="178710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IN" dirty="0"/>
              <a:t>Fig© and Fig (D) are the corresponding Petri net representation. And it shows the list of equivalent paths. </a:t>
            </a:r>
          </a:p>
        </p:txBody>
      </p:sp>
    </p:spTree>
    <p:extLst>
      <p:ext uri="{BB962C8B-B14F-4D97-AF65-F5344CB8AC3E}">
        <p14:creationId xmlns:p14="http://schemas.microsoft.com/office/powerpoint/2010/main" val="153307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We evaluated our approach using the publicly available OSCAT Automation Library, which includes over 80 real PLC programs from domains like safety checks, counters, and motion control.</a:t>
            </a:r>
            <a:br>
              <a:rPr lang="en-US" dirty="0"/>
            </a:br>
            <a:r>
              <a:rPr lang="en-US" dirty="0"/>
              <a:t>For each program, we created both correct and faulty upgrade scenarios to test our checker on true positives and true negatives.</a:t>
            </a:r>
          </a:p>
          <a:p>
            <a:r>
              <a:rPr lang="en-US" dirty="0"/>
              <a:t>This slide compares our tool, </a:t>
            </a:r>
            <a:r>
              <a:rPr lang="en-US" i="1" dirty="0" err="1"/>
              <a:t>Antarbhukti</a:t>
            </a:r>
            <a:r>
              <a:rPr lang="en-US" dirty="0"/>
              <a:t>, with </a:t>
            </a:r>
            <a:r>
              <a:rPr lang="en-US" i="1" dirty="0" err="1"/>
              <a:t>verifAPS</a:t>
            </a:r>
            <a:r>
              <a:rPr lang="en-US" dirty="0"/>
              <a:t>, a state-of-the-art PLC verifier.</a:t>
            </a:r>
            <a:br>
              <a:rPr lang="en-US" dirty="0"/>
            </a:br>
            <a:r>
              <a:rPr lang="en-US" dirty="0"/>
              <a:t>In most cases, </a:t>
            </a:r>
            <a:r>
              <a:rPr lang="en-US" dirty="0" err="1"/>
              <a:t>Antarbhukti</a:t>
            </a:r>
            <a:r>
              <a:rPr lang="en-US" dirty="0"/>
              <a:t> performs containment checking up to </a:t>
            </a:r>
            <a:r>
              <a:rPr lang="en-US" b="1" dirty="0"/>
              <a:t>4× faster</a:t>
            </a:r>
            <a:r>
              <a:rPr lang="en-US" dirty="0"/>
              <a:t>, especially in programs with higher concurrency.</a:t>
            </a:r>
            <a:br>
              <a:rPr lang="en-US" dirty="0"/>
            </a:br>
            <a:r>
              <a:rPr lang="en-US" dirty="0"/>
              <a:t>While </a:t>
            </a:r>
            <a:r>
              <a:rPr lang="en-US" dirty="0" err="1"/>
              <a:t>verifAPS</a:t>
            </a:r>
            <a:r>
              <a:rPr lang="en-US" dirty="0"/>
              <a:t> often times out, </a:t>
            </a:r>
            <a:r>
              <a:rPr lang="en-US" dirty="0" err="1"/>
              <a:t>Antarbhukti</a:t>
            </a:r>
            <a:r>
              <a:rPr lang="en-US" dirty="0"/>
              <a:t> finishes within </a:t>
            </a:r>
            <a:r>
              <a:rPr lang="en-US" b="1" dirty="0"/>
              <a:t>3–4 seconds</a:t>
            </a:r>
            <a:r>
              <a:rPr lang="en-US" dirty="0"/>
              <a:t>, demonstrating practical scalability.</a:t>
            </a:r>
          </a:p>
          <a:p>
            <a:endParaRPr lang="en-US" dirty="0"/>
          </a:p>
        </p:txBody>
      </p:sp>
    </p:spTree>
    <p:extLst>
      <p:ext uri="{BB962C8B-B14F-4D97-AF65-F5344CB8AC3E}">
        <p14:creationId xmlns:p14="http://schemas.microsoft.com/office/powerpoint/2010/main" val="2695473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1" u="none" strike="noStrike" kern="1200" dirty="0">
                <a:solidFill>
                  <a:schemeClr val="tx1"/>
                </a:solidFill>
                <a:effectLst/>
                <a:latin typeface="+mn-lt"/>
                <a:ea typeface="+mn-ea"/>
                <a:cs typeface="+mn-cs"/>
              </a:rPr>
              <a:t>There are three major ongoing extensions we are currently exploring:</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1. Hierarchical Containment:</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Extending containment semantics to </a:t>
            </a:r>
            <a:r>
              <a:rPr lang="en-US" sz="1200" b="1" i="1" u="none" strike="noStrike" kern="1200" dirty="0">
                <a:solidFill>
                  <a:schemeClr val="tx1"/>
                </a:solidFill>
                <a:effectLst/>
                <a:latin typeface="+mn-lt"/>
                <a:ea typeface="+mn-ea"/>
                <a:cs typeface="+mn-cs"/>
              </a:rPr>
              <a:t>nested SFC structures</a:t>
            </a:r>
            <a:r>
              <a:rPr lang="en-US" sz="1200" b="0" i="1" u="none" strike="noStrike" kern="1200" dirty="0">
                <a:solidFill>
                  <a:schemeClr val="tx1"/>
                </a:solidFill>
                <a:effectLst/>
                <a:latin typeface="+mn-lt"/>
                <a:ea typeface="+mn-ea"/>
                <a:cs typeface="+mn-cs"/>
              </a:rPr>
              <a:t> using compositional Petri net encoding.</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2. Timed Containment:</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Incorporating </a:t>
            </a:r>
            <a:r>
              <a:rPr lang="en-US" sz="1200" b="1" i="1" u="none" strike="noStrike" kern="1200" dirty="0">
                <a:solidFill>
                  <a:schemeClr val="tx1"/>
                </a:solidFill>
                <a:effectLst/>
                <a:latin typeface="+mn-lt"/>
                <a:ea typeface="+mn-ea"/>
                <a:cs typeface="+mn-cs"/>
              </a:rPr>
              <a:t>timed tokens and clock constraints</a:t>
            </a:r>
            <a:r>
              <a:rPr lang="en-US" sz="1200" b="0" i="1" u="none" strike="noStrike" kern="1200" dirty="0">
                <a:solidFill>
                  <a:schemeClr val="tx1"/>
                </a:solidFill>
                <a:effectLst/>
                <a:latin typeface="+mn-lt"/>
                <a:ea typeface="+mn-ea"/>
                <a:cs typeface="+mn-cs"/>
              </a:rPr>
              <a:t>, allowing us to reason about </a:t>
            </a:r>
            <a:r>
              <a:rPr lang="en-US" sz="1200" b="1" i="1" u="none" strike="noStrike" kern="1200" dirty="0">
                <a:solidFill>
                  <a:schemeClr val="tx1"/>
                </a:solidFill>
                <a:effectLst/>
                <a:latin typeface="+mn-lt"/>
                <a:ea typeface="+mn-ea"/>
                <a:cs typeface="+mn-cs"/>
              </a:rPr>
              <a:t>TON/</a:t>
            </a:r>
            <a:r>
              <a:rPr lang="en-US" sz="1200" b="1" i="1" u="none" strike="noStrike" kern="1200" dirty="0" err="1">
                <a:solidFill>
                  <a:schemeClr val="tx1"/>
                </a:solidFill>
                <a:effectLst/>
                <a:latin typeface="+mn-lt"/>
                <a:ea typeface="+mn-ea"/>
                <a:cs typeface="+mn-cs"/>
              </a:rPr>
              <a:t>TOF</a:t>
            </a:r>
            <a:r>
              <a:rPr lang="en-US" sz="1200" b="0" i="1" u="none" strike="noStrike" kern="1200" dirty="0" err="1">
                <a:solidFill>
                  <a:schemeClr val="tx1"/>
                </a:solidFill>
                <a:effectLst/>
                <a:latin typeface="+mn-lt"/>
                <a:ea typeface="+mn-ea"/>
                <a:cs typeface="+mn-cs"/>
              </a:rPr>
              <a:t>behaviors</a:t>
            </a:r>
            <a:r>
              <a:rPr lang="en-US" sz="1200" b="0" i="1" u="none" strike="noStrike" kern="1200" dirty="0">
                <a:solidFill>
                  <a:schemeClr val="tx1"/>
                </a:solidFill>
                <a:effectLst/>
                <a:latin typeface="+mn-lt"/>
                <a:ea typeface="+mn-ea"/>
                <a:cs typeface="+mn-cs"/>
              </a:rPr>
              <a:t> faithfully.</a:t>
            </a:r>
            <a:br>
              <a:rPr lang="en-US" sz="1200" b="0"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3. Semantic Equivalence Loosening:</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Detecting when two different upgrade paths are </a:t>
            </a:r>
            <a:r>
              <a:rPr lang="en-US" sz="1200" b="1" i="1" u="none" strike="noStrike" kern="1200" dirty="0">
                <a:solidFill>
                  <a:schemeClr val="tx1"/>
                </a:solidFill>
                <a:effectLst/>
                <a:latin typeface="+mn-lt"/>
                <a:ea typeface="+mn-ea"/>
                <a:cs typeface="+mn-cs"/>
              </a:rPr>
              <a:t>functionally identical under delay or reordering</a:t>
            </a:r>
            <a:r>
              <a:rPr lang="en-US" sz="1200" b="0" i="1" u="none" strike="noStrike" kern="1200" dirty="0">
                <a:solidFill>
                  <a:schemeClr val="tx1"/>
                </a:solidFill>
                <a:effectLst/>
                <a:latin typeface="+mn-lt"/>
                <a:ea typeface="+mn-ea"/>
                <a:cs typeface="+mn-cs"/>
              </a:rPr>
              <a:t>, even if they fail direct </a:t>
            </a:r>
            <a:r>
              <a:rPr lang="en-US" sz="1200" b="0" i="1" u="none" strike="noStrike" kern="1200" dirty="0" err="1">
                <a:solidFill>
                  <a:schemeClr val="tx1"/>
                </a:solidFill>
                <a:effectLst/>
                <a:latin typeface="+mn-lt"/>
                <a:ea typeface="+mn-ea"/>
                <a:cs typeface="+mn-cs"/>
              </a:rPr>
              <a:t>bisimulation</a:t>
            </a:r>
            <a:r>
              <a:rPr lang="en-US" sz="1200" b="0" i="1" u="none" strike="noStrike" kern="1200" dirty="0">
                <a:solidFill>
                  <a:schemeClr val="tx1"/>
                </a:solidFill>
                <a:effectLst/>
                <a:latin typeface="+mn-lt"/>
                <a:ea typeface="+mn-ea"/>
                <a:cs typeface="+mn-cs"/>
              </a:rPr>
              <a:t>.</a:t>
            </a: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We believe these are natural next steps. </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Along with PLC upgrade verification, To our knowledge, this is the </a:t>
            </a:r>
            <a:r>
              <a:rPr lang="en-US" b="1" dirty="0"/>
              <a:t>first scalable containment checker</a:t>
            </a:r>
            <a:r>
              <a:rPr lang="en-US" dirty="0"/>
              <a:t> purpose-built for PLC upgrade verification. We believe </a:t>
            </a:r>
            <a:r>
              <a:rPr lang="en-US" dirty="0" err="1"/>
              <a:t>Antarbhukti</a:t>
            </a:r>
            <a:r>
              <a:rPr lang="en-US" dirty="0"/>
              <a:t> opens a new direction in </a:t>
            </a:r>
            <a:r>
              <a:rPr lang="en-US" b="1" dirty="0"/>
              <a:t>evolution-aware formal verification</a:t>
            </a:r>
            <a:r>
              <a:rPr lang="en-US" dirty="0"/>
              <a:t>, where upgrades are analyzed not as isolated programs, but as </a:t>
            </a:r>
            <a:r>
              <a:rPr lang="en-US" b="1" dirty="0"/>
              <a:t>behaviorally related families of models</a:t>
            </a:r>
            <a:r>
              <a:rPr lang="en-US" dirty="0"/>
              <a:t>. Its extensions can support several real industrial scenarios. We also thank the maintainers of the OSCAT PLC library for providing benchmarks.</a:t>
            </a:r>
          </a:p>
        </p:txBody>
      </p:sp>
    </p:spTree>
    <p:extLst>
      <p:ext uri="{BB962C8B-B14F-4D97-AF65-F5344CB8AC3E}">
        <p14:creationId xmlns:p14="http://schemas.microsoft.com/office/powerpoint/2010/main" val="3686409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Now we move to the heart of software evolution:</a:t>
            </a:r>
            <a:br>
              <a:rPr lang="en-US" dirty="0"/>
            </a:br>
            <a:r>
              <a:rPr lang="en-US" b="1" dirty="0"/>
              <a:t>migrating legacy TCL control logic into modern IEC61131-3 models. </a:t>
            </a:r>
          </a:p>
          <a:p>
            <a:r>
              <a:rPr lang="en-US" b="1" dirty="0"/>
              <a:t>“TCL-to-SFC migration is becoming increasingly important in modern industrial automation.</a:t>
            </a:r>
            <a:br>
              <a:rPr lang="en-US" dirty="0"/>
            </a:br>
            <a:r>
              <a:rPr lang="en-US" dirty="0"/>
              <a:t>Many factories still run on old text-based TCL logic, which is </a:t>
            </a:r>
            <a:r>
              <a:rPr lang="en-US" b="1" dirty="0"/>
              <a:t>hard to maintain</a:t>
            </a:r>
            <a:r>
              <a:rPr lang="en-US" dirty="0"/>
              <a:t>, </a:t>
            </a:r>
            <a:r>
              <a:rPr lang="en-US" b="1" dirty="0"/>
              <a:t>hard to visualize, and error-prone </a:t>
            </a:r>
            <a:r>
              <a:rPr lang="en-US" dirty="0"/>
              <a:t>during </a:t>
            </a:r>
            <a:r>
              <a:rPr lang="en-US" b="1" dirty="0"/>
              <a:t>upgrades</a:t>
            </a:r>
            <a:r>
              <a:rPr lang="en-US" dirty="0"/>
              <a:t>. SFC, </a:t>
            </a:r>
          </a:p>
          <a:p>
            <a:r>
              <a:rPr lang="en-US" dirty="0"/>
              <a:t>on the other hand, is a structured, graphical model that makes system behavior easier to understand, verify, and modify.</a:t>
            </a:r>
          </a:p>
          <a:p>
            <a:r>
              <a:rPr lang="en-US" dirty="0"/>
              <a:t>Migrating from TCL to SFC gives industries </a:t>
            </a:r>
            <a:r>
              <a:rPr lang="en-US" b="1" dirty="0"/>
              <a:t>better clarity, safer updates, and improved long-term maintainability</a:t>
            </a:r>
            <a:r>
              <a:rPr lang="en-US" dirty="0"/>
              <a:t>. </a:t>
            </a:r>
          </a:p>
          <a:p>
            <a:r>
              <a:rPr lang="en-US" dirty="0"/>
              <a:t>It helps engineers see the control flow clearly, reduces mis interpretation, and supports advanced analysis tools. </a:t>
            </a:r>
          </a:p>
          <a:p>
            <a:r>
              <a:rPr lang="en-US" dirty="0"/>
              <a:t>In short, this migration is not just a format change — </a:t>
            </a:r>
            <a:r>
              <a:rPr lang="en-US" b="1" dirty="0"/>
              <a:t>it’s a step toward more reliable, transparent, and future-ready automation systems.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IN" dirty="0"/>
          </a:p>
        </p:txBody>
      </p:sp>
    </p:spTree>
    <p:extLst>
      <p:ext uri="{BB962C8B-B14F-4D97-AF65-F5344CB8AC3E}">
        <p14:creationId xmlns:p14="http://schemas.microsoft.com/office/powerpoint/2010/main" val="1741082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This slide illustrates the complete migration journey — how a third-party control system can be transitioned into the ABB 800xA ecosystem with significant cost and effort savings.</a:t>
            </a:r>
          </a:p>
          <a:p>
            <a:r>
              <a:rPr lang="en-US" dirty="0"/>
              <a:t>It starts with legacy systems such as MOD5, MOD300, APACS, or </a:t>
            </a:r>
            <a:r>
              <a:rPr lang="en-US" dirty="0" err="1"/>
              <a:t>DeltaV</a:t>
            </a:r>
            <a:r>
              <a:rPr lang="en-US" dirty="0"/>
              <a:t>. Manual conversion is typically slow and error-prone, but automated tools like </a:t>
            </a:r>
            <a:r>
              <a:rPr lang="en-US" b="1" dirty="0" err="1"/>
              <a:t>caFE</a:t>
            </a:r>
            <a:r>
              <a:rPr lang="en-US" dirty="0"/>
              <a:t> can extract functional specifications automatically, achieving </a:t>
            </a:r>
            <a:r>
              <a:rPr lang="en-US" b="1" dirty="0"/>
              <a:t>100% savings</a:t>
            </a:r>
            <a:r>
              <a:rPr lang="en-US" dirty="0"/>
              <a:t> compared to manual work.</a:t>
            </a:r>
          </a:p>
          <a:p>
            <a:r>
              <a:rPr lang="en-US" dirty="0"/>
              <a:t>In </a:t>
            </a:r>
            <a:r>
              <a:rPr lang="en-US" b="1" dirty="0"/>
              <a:t>Step 2: Design Engineering</a:t>
            </a:r>
            <a:r>
              <a:rPr lang="en-US" dirty="0"/>
              <a:t>, semi-automated translation converts legacy specifications into ABB-style functional specifications, resulting in </a:t>
            </a:r>
            <a:r>
              <a:rPr lang="en-US" b="1" dirty="0"/>
              <a:t>50–80% effort savings</a:t>
            </a:r>
            <a:r>
              <a:rPr lang="en-US" dirty="0"/>
              <a:t>.</a:t>
            </a:r>
          </a:p>
          <a:p>
            <a:r>
              <a:rPr lang="en-US" dirty="0"/>
              <a:t>In </a:t>
            </a:r>
            <a:r>
              <a:rPr lang="en-US" b="1" dirty="0"/>
              <a:t>Step 3: Forward Engineering</a:t>
            </a:r>
            <a:r>
              <a:rPr lang="en-US" dirty="0"/>
              <a:t>, a fully automated </a:t>
            </a:r>
            <a:r>
              <a:rPr lang="en-US" dirty="0" err="1"/>
              <a:t>caFE</a:t>
            </a:r>
            <a:r>
              <a:rPr lang="en-US" dirty="0"/>
              <a:t> pipeline generates ABB-ready logic directly deployable in the </a:t>
            </a:r>
            <a:r>
              <a:rPr lang="en-US" b="1" dirty="0"/>
              <a:t>800xA CBM environment</a:t>
            </a:r>
            <a:r>
              <a:rPr lang="en-US" dirty="0"/>
              <a:t>, again with around </a:t>
            </a:r>
            <a:r>
              <a:rPr lang="en-US" b="1" dirty="0"/>
              <a:t>80% savings</a:t>
            </a:r>
            <a:r>
              <a:rPr lang="en-US" dirty="0"/>
              <a:t>.</a:t>
            </a:r>
          </a:p>
          <a:p>
            <a:r>
              <a:rPr lang="en-US" dirty="0"/>
              <a:t>Integrating a </a:t>
            </a:r>
            <a:r>
              <a:rPr lang="en-US" b="1" dirty="0"/>
              <a:t>verifier</a:t>
            </a:r>
            <a:r>
              <a:rPr lang="en-US" dirty="0"/>
              <a:t> during design further reduces testing costs, enhances customer confidence, and promotes </a:t>
            </a:r>
            <a:r>
              <a:rPr lang="en-US" b="1" dirty="0"/>
              <a:t>software sustainability</a:t>
            </a:r>
            <a:r>
              <a:rPr lang="en-US" dirty="0"/>
              <a:t> by ensuring reliable system evolution.</a:t>
            </a:r>
          </a:p>
          <a:p>
            <a:endParaRPr lang="en-IN" dirty="0"/>
          </a:p>
        </p:txBody>
      </p:sp>
    </p:spTree>
    <p:extLst>
      <p:ext uri="{BB962C8B-B14F-4D97-AF65-F5344CB8AC3E}">
        <p14:creationId xmlns:p14="http://schemas.microsoft.com/office/powerpoint/2010/main" val="2225898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The pipeline ensures the migrated SFC preserves the original TCL behavior.</a:t>
            </a:r>
            <a:br>
              <a:rPr lang="en-US" dirty="0"/>
            </a:br>
            <a:r>
              <a:rPr lang="en-US" dirty="0"/>
              <a:t>It converts both to Petri-net models, checks their logical equivalence, and reports mismatches — ensuring consistent, reliable migration.</a:t>
            </a:r>
            <a:endParaRPr lang="en-IN" dirty="0"/>
          </a:p>
        </p:txBody>
      </p:sp>
    </p:spTree>
    <p:extLst>
      <p:ext uri="{BB962C8B-B14F-4D97-AF65-F5344CB8AC3E}">
        <p14:creationId xmlns:p14="http://schemas.microsoft.com/office/powerpoint/2010/main" val="2115751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IN" dirty="0"/>
              <a:t>The legacy PLC and migrated SFC are converted into Petri-net models (Model-1 and Model-2).</a:t>
            </a:r>
            <a:br>
              <a:rPr lang="en-IN" dirty="0"/>
            </a:br>
            <a:r>
              <a:rPr lang="en-IN" dirty="0"/>
              <a:t>After normalization, the equivalence checker compares their </a:t>
            </a:r>
            <a:r>
              <a:rPr lang="en-IN" dirty="0" err="1"/>
              <a:t>behaviors</a:t>
            </a:r>
            <a:r>
              <a:rPr lang="en-IN" dirty="0"/>
              <a:t>.</a:t>
            </a:r>
            <a:br>
              <a:rPr lang="en-IN" dirty="0"/>
            </a:br>
            <a:r>
              <a:rPr lang="en-IN" dirty="0"/>
              <a:t>A “Yes” confirms correct migration; a “No” flags possible functional deviations — enabling scalable, automata-based verification for industrial PLC upgrades.</a:t>
            </a:r>
          </a:p>
        </p:txBody>
      </p:sp>
    </p:spTree>
    <p:extLst>
      <p:ext uri="{BB962C8B-B14F-4D97-AF65-F5344CB8AC3E}">
        <p14:creationId xmlns:p14="http://schemas.microsoft.com/office/powerpoint/2010/main" val="2378830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This slide shows a real industrial example.</a:t>
            </a:r>
            <a:br>
              <a:rPr lang="en-US" dirty="0"/>
            </a:br>
            <a:r>
              <a:rPr lang="en-US" dirty="0"/>
              <a:t>On the left is a TCL code snippet that performs custom scaling of two materials.</a:t>
            </a:r>
            <a:br>
              <a:rPr lang="en-US" dirty="0"/>
            </a:br>
            <a:r>
              <a:rPr lang="en-US" dirty="0"/>
              <a:t>On the right is the Petri net automatically generated from that code using PRESGEN TOOL.</a:t>
            </a:r>
            <a:br>
              <a:rPr lang="en-US" dirty="0"/>
            </a:br>
            <a:endParaRPr lang="en-IN" dirty="0"/>
          </a:p>
        </p:txBody>
      </p:sp>
    </p:spTree>
    <p:extLst>
      <p:ext uri="{BB962C8B-B14F-4D97-AF65-F5344CB8AC3E}">
        <p14:creationId xmlns:p14="http://schemas.microsoft.com/office/powerpoint/2010/main" val="363359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749A6-BCE0-CD05-48BC-E44325A5B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BA67A-B130-0E8F-2554-C95DCD24DBB7}"/>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7E8C1A5B-1B3C-1331-DB69-F6F427F8C795}"/>
              </a:ext>
            </a:extLst>
          </p:cNvPr>
          <p:cNvSpPr>
            <a:spLocks noGrp="1"/>
          </p:cNvSpPr>
          <p:nvPr>
            <p:ph type="body" sz="quarter" idx="3"/>
          </p:nvPr>
        </p:nvSpPr>
        <p:spPr/>
        <p:txBody>
          <a:bodyPr/>
          <a:lstStyle/>
          <a:p>
            <a:r>
              <a:rPr lang="en-US" b="1" dirty="0"/>
              <a:t>PLC stands for Programmable Logic Controller</a:t>
            </a:r>
            <a:br>
              <a:rPr lang="en-US" dirty="0"/>
            </a:br>
            <a:r>
              <a:rPr lang="en-US" dirty="0"/>
              <a:t>It is a small industrial computer used to </a:t>
            </a:r>
            <a:r>
              <a:rPr lang="en-US" b="1" dirty="0"/>
              <a:t>control machines automatically</a:t>
            </a:r>
            <a:r>
              <a:rPr lang="en-US" dirty="0"/>
              <a:t>.</a:t>
            </a:r>
          </a:p>
          <a:p>
            <a:r>
              <a:rPr lang="en-US" b="1" dirty="0"/>
              <a:t>PLC works like the brain of a machine</a:t>
            </a:r>
            <a:br>
              <a:rPr lang="en-US" dirty="0"/>
            </a:br>
            <a:r>
              <a:rPr lang="en-US" dirty="0"/>
              <a:t>Just like our brain takes decisions, a PLC </a:t>
            </a:r>
            <a:r>
              <a:rPr lang="en-US" b="1" dirty="0"/>
              <a:t>decides what a machine should do</a:t>
            </a:r>
            <a:r>
              <a:rPr lang="en-US" dirty="0"/>
              <a:t>.</a:t>
            </a:r>
          </a:p>
          <a:p>
            <a:r>
              <a:rPr lang="en-US" b="1" dirty="0"/>
              <a:t>It takes inputs from the field</a:t>
            </a:r>
            <a:br>
              <a:rPr lang="en-US" dirty="0"/>
            </a:br>
            <a:r>
              <a:rPr lang="en-US" dirty="0"/>
              <a:t>Inputs are signals coming from:</a:t>
            </a:r>
          </a:p>
          <a:p>
            <a:pPr lvl="1"/>
            <a:r>
              <a:rPr lang="en-US" dirty="0"/>
              <a:t>Sensors</a:t>
            </a:r>
          </a:p>
          <a:p>
            <a:pPr lvl="1"/>
            <a:r>
              <a:rPr lang="en-US" dirty="0"/>
              <a:t>Push buttons</a:t>
            </a:r>
          </a:p>
          <a:p>
            <a:pPr lvl="1"/>
            <a:r>
              <a:rPr lang="en-US" dirty="0"/>
              <a:t>Switches</a:t>
            </a:r>
          </a:p>
          <a:p>
            <a:pPr lvl="1"/>
            <a:r>
              <a:rPr lang="en-US" dirty="0"/>
              <a:t>Temperature or pressure devices</a:t>
            </a:r>
          </a:p>
          <a:p>
            <a:r>
              <a:rPr lang="en-US" b="1" dirty="0"/>
              <a:t>PLC processes the input using a program</a:t>
            </a:r>
            <a:br>
              <a:rPr lang="en-US" dirty="0"/>
            </a:br>
            <a:r>
              <a:rPr lang="en-US" dirty="0"/>
              <a:t>Inside the PLC, a program (logic) is stored that says:</a:t>
            </a:r>
            <a:br>
              <a:rPr lang="en-US" dirty="0"/>
            </a:br>
            <a:r>
              <a:rPr lang="en-US" i="1" dirty="0"/>
              <a:t>“If this happens → then do that.”</a:t>
            </a:r>
            <a:endParaRPr lang="en-US" dirty="0"/>
          </a:p>
          <a:p>
            <a:r>
              <a:rPr lang="en-US" b="1" dirty="0"/>
              <a:t>It gives output based on the logic</a:t>
            </a:r>
            <a:br>
              <a:rPr lang="en-US" dirty="0"/>
            </a:br>
            <a:r>
              <a:rPr lang="en-US" dirty="0"/>
              <a:t>Outputs can be:</a:t>
            </a:r>
          </a:p>
          <a:p>
            <a:pPr lvl="1"/>
            <a:r>
              <a:rPr lang="en-US" dirty="0"/>
              <a:t>Motors ON/OFF</a:t>
            </a:r>
          </a:p>
          <a:p>
            <a:pPr lvl="1"/>
            <a:r>
              <a:rPr lang="en-US" dirty="0"/>
              <a:t>Lights ON/OFF</a:t>
            </a:r>
          </a:p>
          <a:p>
            <a:pPr lvl="1"/>
            <a:r>
              <a:rPr lang="en-US" dirty="0"/>
              <a:t>Conveyor belt movement</a:t>
            </a:r>
          </a:p>
          <a:p>
            <a:pPr lvl="1"/>
            <a:r>
              <a:rPr lang="en-US" dirty="0"/>
              <a:t>Valves opening or closing</a:t>
            </a:r>
          </a:p>
          <a:p>
            <a:r>
              <a:rPr lang="en-US" b="1" dirty="0"/>
              <a:t>PLC works continuously and very fast</a:t>
            </a:r>
            <a:br>
              <a:rPr lang="en-US" dirty="0"/>
            </a:br>
            <a:r>
              <a:rPr lang="en-US" dirty="0"/>
              <a:t>It checks inputs and updates outputs </a:t>
            </a:r>
            <a:r>
              <a:rPr lang="en-US" b="1" dirty="0"/>
              <a:t>many times per second</a:t>
            </a:r>
            <a:r>
              <a:rPr lang="en-US" dirty="0"/>
              <a:t>.</a:t>
            </a:r>
          </a:p>
          <a:p>
            <a:r>
              <a:rPr lang="en-US" b="1" dirty="0"/>
              <a:t>Used mainly in factories and industries</a:t>
            </a:r>
            <a:br>
              <a:rPr lang="en-US" dirty="0"/>
            </a:br>
            <a:r>
              <a:rPr lang="en-US" dirty="0"/>
              <a:t>Common places:</a:t>
            </a:r>
          </a:p>
          <a:p>
            <a:pPr lvl="1"/>
            <a:r>
              <a:rPr lang="en-US" dirty="0"/>
              <a:t>Manufacturing plants</a:t>
            </a:r>
          </a:p>
          <a:p>
            <a:pPr lvl="1"/>
            <a:r>
              <a:rPr lang="en-US" dirty="0"/>
              <a:t>Power plants</a:t>
            </a:r>
          </a:p>
          <a:p>
            <a:pPr lvl="1"/>
            <a:r>
              <a:rPr lang="en-US" dirty="0"/>
              <a:t>Water treatment plants</a:t>
            </a:r>
          </a:p>
          <a:p>
            <a:pPr lvl="1"/>
            <a:r>
              <a:rPr lang="en-US" dirty="0"/>
              <a:t>Oil &amp; gas industries</a:t>
            </a:r>
          </a:p>
          <a:p>
            <a:r>
              <a:rPr lang="en-US" b="1" dirty="0"/>
              <a:t>Easy to change operation</a:t>
            </a:r>
            <a:br>
              <a:rPr lang="en-US" dirty="0"/>
            </a:br>
            <a:r>
              <a:rPr lang="en-US" dirty="0"/>
              <a:t>If the process changes, we </a:t>
            </a:r>
            <a:r>
              <a:rPr lang="en-US" b="1" dirty="0"/>
              <a:t>just change the program</a:t>
            </a:r>
            <a:r>
              <a:rPr lang="en-US" dirty="0"/>
              <a:t>, not the wiring.</a:t>
            </a:r>
          </a:p>
          <a:p>
            <a:endParaRPr dirty="0"/>
          </a:p>
        </p:txBody>
      </p:sp>
      <p:sp>
        <p:nvSpPr>
          <p:cNvPr id="4" name="Slide Number Placeholder 3">
            <a:extLst>
              <a:ext uri="{FF2B5EF4-FFF2-40B4-BE49-F238E27FC236}">
                <a16:creationId xmlns:a16="http://schemas.microsoft.com/office/drawing/2014/main" id="{310CA646-F451-DB61-F213-6721AAF48B95}"/>
              </a:ext>
            </a:extLst>
          </p:cNvPr>
          <p:cNvSpPr>
            <a:spLocks noGrp="1"/>
          </p:cNvSpPr>
          <p:nvPr>
            <p:ph type="sldNum" sz="quarter" idx="5"/>
          </p:nvPr>
        </p:nvSpPr>
        <p:spPr/>
      </p:sp>
    </p:spTree>
    <p:extLst>
      <p:ext uri="{BB962C8B-B14F-4D97-AF65-F5344CB8AC3E}">
        <p14:creationId xmlns:p14="http://schemas.microsoft.com/office/powerpoint/2010/main" val="1431498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Figure (c) shows the SFC model obtained by migrating the TCL code from Figure (a).</a:t>
            </a:r>
            <a:br>
              <a:rPr lang="en-US" dirty="0"/>
            </a:br>
            <a:r>
              <a:rPr lang="en-US" dirty="0"/>
              <a:t>Figure (d) is the corresponding Petri net generated from that SFC.</a:t>
            </a:r>
            <a:br>
              <a:rPr lang="en-US" dirty="0"/>
            </a:br>
            <a:r>
              <a:rPr lang="en-US" dirty="0"/>
              <a:t>This translation is performed automatically by the Model Constructor component of </a:t>
            </a:r>
            <a:r>
              <a:rPr lang="en-US" dirty="0" err="1"/>
              <a:t>Antarbhukti</a:t>
            </a:r>
            <a:r>
              <a:rPr lang="en-US" dirty="0"/>
              <a:t>.</a:t>
            </a:r>
            <a:endParaRPr lang="en-IN" dirty="0"/>
          </a:p>
        </p:txBody>
      </p:sp>
    </p:spTree>
    <p:extLst>
      <p:ext uri="{BB962C8B-B14F-4D97-AF65-F5344CB8AC3E}">
        <p14:creationId xmlns:p14="http://schemas.microsoft.com/office/powerpoint/2010/main" val="3699311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Let me recap this part clearly.</a:t>
            </a:r>
            <a:br>
              <a:rPr lang="en-US" dirty="0"/>
            </a:br>
            <a:r>
              <a:rPr lang="en-US" dirty="0"/>
              <a:t>Figure (b) is the Petri net generated from the original TCL code in Figure (a).</a:t>
            </a:r>
            <a:br>
              <a:rPr lang="en-US" dirty="0"/>
            </a:br>
            <a:r>
              <a:rPr lang="en-US" dirty="0"/>
              <a:t>Figure (d) is the Petri net generated from the migrated SFC model shown in Figure (c).</a:t>
            </a:r>
          </a:p>
          <a:p>
            <a:r>
              <a:rPr lang="en-US" dirty="0"/>
              <a:t>Our equivalence checker now compares these two Petri nets — the old behavior and the migrated behavior.</a:t>
            </a:r>
          </a:p>
          <a:p>
            <a:r>
              <a:rPr lang="en-US" dirty="0"/>
              <a:t>Before checking equivalence, the soundness of the method is :</a:t>
            </a:r>
            <a:br>
              <a:rPr lang="en-US" dirty="0"/>
            </a:br>
            <a:r>
              <a:rPr lang="en-US" dirty="0"/>
              <a:t>any  computation can be represented as a concatenation of paths semantically.</a:t>
            </a:r>
            <a:br>
              <a:rPr lang="en-US" dirty="0"/>
            </a:br>
            <a:endParaRPr lang="en-US" dirty="0"/>
          </a:p>
        </p:txBody>
      </p:sp>
    </p:spTree>
    <p:extLst>
      <p:ext uri="{BB962C8B-B14F-4D97-AF65-F5344CB8AC3E}">
        <p14:creationId xmlns:p14="http://schemas.microsoft.com/office/powerpoint/2010/main" val="2318831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685800" y="4400550"/>
                <a:ext cx="5486400" cy="3600450"/>
              </a:xfrm>
              <a:prstGeom prst="rect">
                <a:avLst/>
              </a:prstGeom>
            </p:spPr>
            <p:txBody>
              <a:bodyPr/>
              <a:lstStyle/>
              <a:p>
                <a:pPr marL="742950" lvl="1" indent="-285750">
                  <a:buFont typeface="Arial" panose="020B0604020202020204" pitchFamily="34" charset="0"/>
                  <a:buChar char="•"/>
                </a:pPr>
                <a:r>
                  <a:rPr lang="en-IN" dirty="0"/>
                  <a:t>Lest take the computation is of the form </a:t>
                </a:r>
                <a:r>
                  <a:rPr lang="el-GR" dirty="0">
                    <a:latin typeface="Cambria Math" panose="02040503050406030204" pitchFamily="18" charset="0"/>
                    <a:ea typeface="Cambria Math" panose="02040503050406030204" pitchFamily="18" charset="0"/>
                  </a:rPr>
                  <a:t>μ</a:t>
                </a:r>
                <a:r>
                  <a:rPr lang="en-IN" dirty="0">
                    <a:latin typeface="Cambria Math" panose="02040503050406030204" pitchFamily="18" charset="0"/>
                    <a:ea typeface="Cambria Math" panose="02040503050406030204" pitchFamily="18" charset="0"/>
                  </a:rPr>
                  <a:t>ₚ₂₃ = ⟨ {t₃₁}, {t₃₃}, ({t₃₄}, {t₃₅})ⁿ, {t₃₆}, {t₃₇} ⟩</a:t>
                </a:r>
              </a:p>
              <a:p>
                <a:pPr lvl="1"/>
                <a:endParaRPr lang="en-IN" dirty="0">
                  <a:latin typeface="Cambria Math" panose="02040503050406030204" pitchFamily="18" charset="0"/>
                  <a:ea typeface="Cambria Math" panose="02040503050406030204" pitchFamily="18" charset="0"/>
                </a:endParaRPr>
              </a:p>
              <a:p>
                <a:pPr marL="742950" lvl="1" indent="-285750">
                  <a:buFont typeface="Arial" panose="020B0604020202020204" pitchFamily="34" charset="0"/>
                  <a:buChar char="•"/>
                </a:pPr>
                <a:r>
                  <a:rPr lang="en-IN" dirty="0"/>
                  <a:t>And the corresponding path sets are </a:t>
                </a:r>
              </a:p>
              <a:p>
                <a:pPr marL="742950" lvl="1" indent="-285750">
                  <a:buFont typeface="Arial" panose="020B0604020202020204" pitchFamily="34" charset="0"/>
                  <a:buChar char="•"/>
                </a:pPr>
                <a14:m>
                  <m:oMath xmlns:m="http://schemas.openxmlformats.org/officeDocument/2006/math">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en-IN" b="0" i="0" smtClean="0">
                            <a:latin typeface="Cambria Math" panose="02040503050406030204" pitchFamily="18" charset="0"/>
                            <a:ea typeface="Cambria Math" panose="02040503050406030204" pitchFamily="18" charset="0"/>
                          </a:rPr>
                          <m:t>0</m:t>
                        </m:r>
                      </m:sub>
                    </m:sSub>
                    <m:r>
                      <a:rPr lang="en-IN" b="0" i="1" smtClean="0">
                        <a:latin typeface="Cambria Math" panose="02040503050406030204" pitchFamily="18" charset="0"/>
                        <a:ea typeface="Cambria Math" panose="02040503050406030204" pitchFamily="18" charset="0"/>
                      </a:rPr>
                      <m:t>=</m:t>
                    </m:r>
                  </m:oMath>
                </a14:m>
                <a:r>
                  <a:rPr lang="en-IN" dirty="0">
                    <a:latin typeface="Cambria Math" panose="02040503050406030204" pitchFamily="18" charset="0"/>
                    <a:ea typeface="Cambria Math" panose="02040503050406030204" pitchFamily="18" charset="0"/>
                  </a:rPr>
                  <a:t>⟨ {t₃₁}, {t₃₃} ⟩</a:t>
                </a:r>
              </a:p>
              <a:p>
                <a:pPr marL="742950" lvl="1" indent="-285750">
                  <a:buFont typeface="Arial" panose="020B0604020202020204" pitchFamily="34" charset="0"/>
                  <a:buChar char="•"/>
                </a:pPr>
                <a14:m>
                  <m:oMath xmlns:m="http://schemas.openxmlformats.org/officeDocument/2006/math">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pt-BR" b="0" i="0" smtClean="0">
                            <a:latin typeface="Cambria Math" panose="02040503050406030204" pitchFamily="18" charset="0"/>
                            <a:ea typeface="Cambria Math" panose="02040503050406030204" pitchFamily="18" charset="0"/>
                          </a:rPr>
                          <m:t>1</m:t>
                        </m:r>
                      </m:sub>
                    </m:sSub>
                  </m:oMath>
                </a14:m>
                <a:r>
                  <a:rPr lang="en-IN" dirty="0">
                    <a:latin typeface="Cambria Math" panose="02040503050406030204" pitchFamily="18" charset="0"/>
                    <a:ea typeface="Cambria Math" panose="02040503050406030204" pitchFamily="18" charset="0"/>
                  </a:rPr>
                  <a:t>= ⟨{t₃₄}, {t₃₅} ⟩</a:t>
                </a:r>
              </a:p>
              <a:p>
                <a:pPr marL="742950" lvl="1" indent="-285750">
                  <a:buFont typeface="Arial" panose="020B0604020202020204" pitchFamily="34" charset="0"/>
                  <a:buChar char="•"/>
                </a:pPr>
                <a14:m>
                  <m:oMath xmlns:m="http://schemas.openxmlformats.org/officeDocument/2006/math">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pt-BR" b="0" i="0" smtClean="0">
                            <a:latin typeface="Cambria Math" panose="02040503050406030204" pitchFamily="18" charset="0"/>
                            <a:ea typeface="Cambria Math" panose="02040503050406030204" pitchFamily="18" charset="0"/>
                          </a:rPr>
                          <m:t>2</m:t>
                        </m:r>
                      </m:sub>
                    </m:sSub>
                    <m:r>
                      <a:rPr lang="en-IN" b="0" i="1" smtClean="0">
                        <a:latin typeface="Cambria Math" panose="02040503050406030204" pitchFamily="18" charset="0"/>
                        <a:ea typeface="Cambria Math" panose="02040503050406030204" pitchFamily="18" charset="0"/>
                      </a:rPr>
                      <m:t>=</m:t>
                    </m:r>
                  </m:oMath>
                </a14:m>
                <a:r>
                  <a:rPr lang="en-IN" dirty="0">
                    <a:latin typeface="Cambria Math" panose="02040503050406030204" pitchFamily="18" charset="0"/>
                    <a:ea typeface="Cambria Math" panose="02040503050406030204" pitchFamily="18" charset="0"/>
                  </a:rPr>
                  <a:t>⟨{t₃₆}, {t₃₇} ⟩</a:t>
                </a:r>
              </a:p>
              <a:p>
                <a:pPr marL="742950" lvl="1" indent="-285750">
                  <a:buFont typeface="Arial" panose="020B0604020202020204" pitchFamily="34" charset="0"/>
                  <a:buChar char="•"/>
                </a:pPr>
                <a14:m>
                  <m:oMath xmlns:m="http://schemas.openxmlformats.org/officeDocument/2006/math">
                    <m:sSub>
                      <m:sSubPr>
                        <m:ctrlPr>
                          <a:rPr lang="pt-BR" i="1" smtClean="0">
                            <a:latin typeface="Cambria Math" panose="02040503050406030204" pitchFamily="18" charset="0"/>
                            <a:ea typeface="Cambria Math" panose="02040503050406030204" pitchFamily="18" charset="0"/>
                          </a:rPr>
                        </m:ctrlPr>
                      </m:sSubPr>
                      <m:e>
                        <m:r>
                          <a:rPr lang="pt-BR" i="1" smtClean="0">
                            <a:latin typeface="Cambria Math" panose="02040503050406030204" pitchFamily="18" charset="0"/>
                            <a:ea typeface="Cambria Math" panose="02040503050406030204" pitchFamily="18" charset="0"/>
                          </a:rPr>
                          <m:t>𝛼</m:t>
                        </m:r>
                      </m:e>
                      <m:sub>
                        <m:r>
                          <a:rPr lang="en-IN" b="0" i="0" smtClean="0">
                            <a:latin typeface="Cambria Math" panose="02040503050406030204" pitchFamily="18" charset="0"/>
                            <a:ea typeface="Cambria Math" panose="02040503050406030204" pitchFamily="18" charset="0"/>
                          </a:rPr>
                          <m:t>3</m:t>
                        </m:r>
                      </m:sub>
                    </m:sSub>
                    <m:r>
                      <a:rPr lang="en-IN" i="1">
                        <a:latin typeface="Cambria Math" panose="02040503050406030204" pitchFamily="18" charset="0"/>
                        <a:ea typeface="Cambria Math" panose="02040503050406030204" pitchFamily="18" charset="0"/>
                      </a:rPr>
                      <m:t>=</m:t>
                    </m:r>
                    <m:d>
                      <m:dPr>
                        <m:begChr m:val="⟨"/>
                        <m:endChr m:val="⟩"/>
                        <m:ctrlPr>
                          <a:rPr lang="en-IN" b="0" i="1" dirty="0" smtClean="0">
                            <a:latin typeface="Cambria Math" panose="02040503050406030204" pitchFamily="18" charset="0"/>
                            <a:ea typeface="Cambria Math" panose="02040503050406030204" pitchFamily="18" charset="0"/>
                          </a:rPr>
                        </m:ctrlPr>
                      </m:dPr>
                      <m:e>
                        <m:r>
                          <a:rPr lang="en-IN" i="1" dirty="0" smtClean="0">
                            <a:latin typeface="Cambria Math" panose="02040503050406030204" pitchFamily="18" charset="0"/>
                            <a:ea typeface="Cambria Math" panose="02040503050406030204" pitchFamily="18" charset="0"/>
                          </a:rPr>
                          <m:t> </m:t>
                        </m:r>
                        <m:r>
                          <a:rPr lang="en-IN" b="0" i="1" dirty="0" smtClean="0">
                            <a:latin typeface="Cambria Math" panose="02040503050406030204" pitchFamily="18" charset="0"/>
                            <a:ea typeface="Cambria Math" panose="02040503050406030204" pitchFamily="18" charset="0"/>
                          </a:rPr>
                          <m:t>{</m:t>
                        </m:r>
                        <m:sSub>
                          <m:sSubPr>
                            <m:ctrlPr>
                              <a:rPr lang="en-IN" b="0" i="1" dirty="0" smtClean="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𝑡</m:t>
                            </m:r>
                          </m:e>
                          <m:sub>
                            <m:r>
                              <a:rPr lang="en-IN" b="0" i="1" dirty="0" smtClean="0">
                                <a:latin typeface="Cambria Math" panose="02040503050406030204" pitchFamily="18" charset="0"/>
                                <a:ea typeface="Cambria Math" panose="02040503050406030204" pitchFamily="18" charset="0"/>
                              </a:rPr>
                              <m:t>32</m:t>
                            </m:r>
                          </m:sub>
                        </m:sSub>
                        <m:r>
                          <a:rPr lang="en-IN" b="0" i="1" dirty="0" smtClean="0">
                            <a:latin typeface="Cambria Math" panose="02040503050406030204" pitchFamily="18" charset="0"/>
                            <a:ea typeface="Cambria Math" panose="02040503050406030204" pitchFamily="18" charset="0"/>
                          </a:rPr>
                          <m:t>}</m:t>
                        </m:r>
                        <m:r>
                          <a:rPr lang="en-IN" i="1" dirty="0" smtClean="0">
                            <a:latin typeface="Cambria Math" panose="02040503050406030204" pitchFamily="18" charset="0"/>
                            <a:ea typeface="Cambria Math" panose="02040503050406030204" pitchFamily="18" charset="0"/>
                          </a:rPr>
                          <m:t>  </m:t>
                        </m:r>
                      </m:e>
                    </m:d>
                  </m:oMath>
                </a14:m>
                <a:endParaRPr lang="en-IN" dirty="0"/>
              </a:p>
            </p:txBody>
          </p:sp>
        </mc:Choice>
        <mc:Fallback xmlns="">
          <p:sp>
            <p:nvSpPr>
              <p:cNvPr id="3" name="Notes Placeholder 2"/>
              <p:cNvSpPr>
                <a:spLocks noGrp="1"/>
              </p:cNvSpPr>
              <p:nvPr>
                <p:ph type="body" idx="1"/>
              </p:nvPr>
            </p:nvSpPr>
            <p:spPr>
              <a:xfrm>
                <a:off x="685800" y="4400550"/>
                <a:ext cx="5486400" cy="3600450"/>
              </a:xfrm>
              <a:prstGeom prst="rect">
                <a:avLst/>
              </a:prstGeom>
            </p:spPr>
            <p:txBody>
              <a:bodyPr/>
              <a:lstStyle/>
              <a:p>
                <a:pPr marL="742950" lvl="1" indent="-285750">
                  <a:buFont typeface="Arial" panose="020B0604020202020204" pitchFamily="34" charset="0"/>
                  <a:buChar char="•"/>
                </a:pPr>
                <a:r>
                  <a:rPr lang="en-IN" dirty="0"/>
                  <a:t>Lest take the computation is of the form </a:t>
                </a:r>
                <a:r>
                  <a:rPr lang="el-GR" dirty="0">
                    <a:latin typeface="Cambria Math" panose="02040503050406030204" pitchFamily="18" charset="0"/>
                    <a:ea typeface="Cambria Math" panose="02040503050406030204" pitchFamily="18" charset="0"/>
                  </a:rPr>
                  <a:t>μ</a:t>
                </a:r>
                <a:r>
                  <a:rPr lang="en-IN" dirty="0">
                    <a:latin typeface="Cambria Math" panose="02040503050406030204" pitchFamily="18" charset="0"/>
                    <a:ea typeface="Cambria Math" panose="02040503050406030204" pitchFamily="18" charset="0"/>
                  </a:rPr>
                  <a:t>ₚ₂₃ = ⟨ {t₃₁}, {t₃₃}, ({t₃₄}, {t₃₅})ⁿ, {t₃₆}, {t₃₇} ⟩</a:t>
                </a:r>
              </a:p>
              <a:p>
                <a:pPr lvl="1"/>
                <a:endParaRPr lang="en-IN" dirty="0">
                  <a:latin typeface="Cambria Math" panose="02040503050406030204" pitchFamily="18" charset="0"/>
                  <a:ea typeface="Cambria Math" panose="02040503050406030204" pitchFamily="18" charset="0"/>
                </a:endParaRPr>
              </a:p>
              <a:p>
                <a:pPr marL="742950" lvl="1" indent="-285750">
                  <a:buFont typeface="Arial" panose="020B0604020202020204" pitchFamily="34" charset="0"/>
                  <a:buChar char="•"/>
                </a:pPr>
                <a:r>
                  <a:rPr lang="en-IN" dirty="0"/>
                  <a:t>And the corresponding path sets are </a:t>
                </a:r>
                <a:r>
                  <a:rPr lang="pt-BR" b="0" i="0">
                    <a:latin typeface="Cambria Math" panose="02040503050406030204" pitchFamily="18" charset="0"/>
                    <a:ea typeface="Cambria Math" panose="02040503050406030204" pitchFamily="18" charset="0"/>
                  </a:rPr>
                  <a:t>𝛼_</a:t>
                </a:r>
                <a:r>
                  <a:rPr lang="en-IN" b="0" i="0">
                    <a:latin typeface="Cambria Math" panose="02040503050406030204" pitchFamily="18" charset="0"/>
                    <a:ea typeface="Cambria Math" panose="02040503050406030204" pitchFamily="18" charset="0"/>
                  </a:rPr>
                  <a:t>0=</a:t>
                </a:r>
                <a:r>
                  <a:rPr lang="en-IN" dirty="0">
                    <a:latin typeface="Cambria Math" panose="02040503050406030204" pitchFamily="18" charset="0"/>
                    <a:ea typeface="Cambria Math" panose="02040503050406030204" pitchFamily="18" charset="0"/>
                  </a:rPr>
                  <a:t>⟨ {t₃₁}, {t₃₃} ⟩</a:t>
                </a:r>
              </a:p>
              <a:p>
                <a:pPr marL="457200" lvl="1" indent="0">
                  <a:buFont typeface="Arial" panose="020B0604020202020204" pitchFamily="34" charset="0"/>
                  <a:buNone/>
                </a:pPr>
                <a:r>
                  <a:rPr lang="pt-BR" b="0" i="0">
                    <a:latin typeface="Cambria Math" panose="02040503050406030204" pitchFamily="18" charset="0"/>
                    <a:ea typeface="Cambria Math" panose="02040503050406030204" pitchFamily="18" charset="0"/>
                  </a:rPr>
                  <a:t>𝛼_1</a:t>
                </a:r>
                <a:r>
                  <a:rPr lang="en-IN" dirty="0">
                    <a:latin typeface="Cambria Math" panose="02040503050406030204" pitchFamily="18" charset="0"/>
                    <a:ea typeface="Cambria Math" panose="02040503050406030204" pitchFamily="18" charset="0"/>
                  </a:rPr>
                  <a:t>= ⟨{t₃₄}, {t₃₅} ⟩</a:t>
                </a:r>
              </a:p>
              <a:p>
                <a:pPr marL="457200" lvl="1" indent="0">
                  <a:buFont typeface="Arial" panose="020B0604020202020204" pitchFamily="34" charset="0"/>
                  <a:buNone/>
                </a:pPr>
                <a:r>
                  <a:rPr lang="pt-BR" b="0" dirty="0">
                    <a:ea typeface="Cambria Math" panose="02040503050406030204" pitchFamily="18" charset="0"/>
                  </a:rPr>
                  <a:t>And </a:t>
                </a:r>
                <a:r>
                  <a:rPr lang="pt-BR" b="0" i="0">
                    <a:latin typeface="Cambria Math" panose="02040503050406030204" pitchFamily="18" charset="0"/>
                    <a:ea typeface="Cambria Math" panose="02040503050406030204" pitchFamily="18" charset="0"/>
                  </a:rPr>
                  <a:t>𝛼_2</a:t>
                </a:r>
                <a:r>
                  <a:rPr lang="en-IN" b="0" i="0">
                    <a:latin typeface="Cambria Math" panose="02040503050406030204" pitchFamily="18" charset="0"/>
                    <a:ea typeface="Cambria Math" panose="02040503050406030204" pitchFamily="18" charset="0"/>
                  </a:rPr>
                  <a:t>=</a:t>
                </a:r>
                <a:r>
                  <a:rPr lang="en-IN" dirty="0">
                    <a:latin typeface="Cambria Math" panose="02040503050406030204" pitchFamily="18" charset="0"/>
                    <a:ea typeface="Cambria Math" panose="02040503050406030204" pitchFamily="18" charset="0"/>
                  </a:rPr>
                  <a:t>⟨{t₃₆}, {t₃₇} ⟩</a:t>
                </a:r>
              </a:p>
              <a:p>
                <a:endParaRPr lang="en-IN" dirty="0"/>
              </a:p>
            </p:txBody>
          </p:sp>
        </mc:Fallback>
      </mc:AlternateContent>
    </p:spTree>
    <p:extLst>
      <p:ext uri="{BB962C8B-B14F-4D97-AF65-F5344CB8AC3E}">
        <p14:creationId xmlns:p14="http://schemas.microsoft.com/office/powerpoint/2010/main" val="2650452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Step 1:</a:t>
            </a:r>
            <a:br>
              <a:rPr lang="en-US" dirty="0"/>
            </a:br>
            <a:r>
              <a:rPr lang="en-US" dirty="0"/>
              <a:t>The reordered sequence is initialized as empty.</a:t>
            </a:r>
            <a:br>
              <a:rPr lang="en-US" dirty="0"/>
            </a:br>
            <a:r>
              <a:rPr lang="en-US" dirty="0"/>
              <a:t>The last elements of μₚ₂₃ is {t₃₇}, where {t₃₇} marks the end of path α₂.</a:t>
            </a:r>
            <a:br>
              <a:rPr lang="en-US" dirty="0"/>
            </a:br>
            <a:r>
              <a:rPr lang="en-US" dirty="0"/>
              <a:t>Hence, path α₂ is appended to the reordered sequence.</a:t>
            </a:r>
            <a:br>
              <a:rPr lang="en-US" dirty="0"/>
            </a:br>
            <a:r>
              <a:rPr lang="en-US" dirty="0"/>
              <a:t>All transitions belonging to α₂ are then removed from μₚ₂₃.</a:t>
            </a:r>
          </a:p>
          <a:p>
            <a:r>
              <a:rPr lang="en-US" b="1" dirty="0"/>
              <a:t>Step 2:</a:t>
            </a:r>
            <a:br>
              <a:rPr lang="en-US" dirty="0"/>
            </a:br>
            <a:r>
              <a:rPr lang="en-US" dirty="0"/>
              <a:t>The new last member of μₚ₂₃ corresponds to the end of path α₁.</a:t>
            </a:r>
            <a:br>
              <a:rPr lang="en-US" dirty="0"/>
            </a:br>
            <a:r>
              <a:rPr lang="en-US" dirty="0"/>
              <a:t>Therefore, α₁ is appended </a:t>
            </a:r>
            <a:r>
              <a:rPr lang="en-US" i="1" dirty="0"/>
              <a:t>n</a:t>
            </a:r>
            <a:r>
              <a:rPr lang="en-US" dirty="0"/>
              <a:t> times before α₂ in the reordered sequence.</a:t>
            </a:r>
            <a:br>
              <a:rPr lang="en-US" dirty="0"/>
            </a:br>
            <a:r>
              <a:rPr lang="en-US" dirty="0"/>
              <a:t>The process continues until the computation sequence becomes empty, marking termination.</a:t>
            </a:r>
          </a:p>
        </p:txBody>
      </p:sp>
    </p:spTree>
    <p:extLst>
      <p:ext uri="{BB962C8B-B14F-4D97-AF65-F5344CB8AC3E}">
        <p14:creationId xmlns:p14="http://schemas.microsoft.com/office/powerpoint/2010/main" val="1211720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67320-83DA-F5F7-8187-F2387EDCC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17E88-0791-41DE-1C32-09319B2C0FD0}"/>
              </a:ext>
            </a:extLst>
          </p:cNvPr>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68E3F77C-346D-2485-28C9-4134A2E78E03}"/>
              </a:ext>
            </a:extLst>
          </p:cNvPr>
          <p:cNvSpPr>
            <a:spLocks noGrp="1"/>
          </p:cNvSpPr>
          <p:nvPr>
            <p:ph type="body" idx="1"/>
          </p:nvPr>
        </p:nvSpPr>
        <p:spPr>
          <a:xfrm>
            <a:off x="685800" y="4400550"/>
            <a:ext cx="5486400" cy="3600450"/>
          </a:xfrm>
          <a:prstGeom prst="rect">
            <a:avLst/>
          </a:prstGeom>
        </p:spPr>
        <p:txBody>
          <a:bodyPr/>
          <a:lstStyle/>
          <a:p>
            <a:br>
              <a:rPr lang="en-US" dirty="0"/>
            </a:br>
            <a:endParaRPr lang="en-US" dirty="0"/>
          </a:p>
          <a:p>
            <a:r>
              <a:rPr lang="en-US" dirty="0"/>
              <a:t>Finally, the blue box highlights the outcome of the equivalence check.</a:t>
            </a:r>
          </a:p>
          <a:p>
            <a:endParaRPr lang="en-US" dirty="0"/>
          </a:p>
          <a:p>
            <a:r>
              <a:rPr lang="en-IN" dirty="0"/>
              <a:t>Migration verifier builds on </a:t>
            </a:r>
            <a:r>
              <a:rPr lang="en-IN" b="1" dirty="0" err="1"/>
              <a:t>Antarbhukti</a:t>
            </a:r>
            <a:r>
              <a:rPr lang="en-IN" dirty="0"/>
              <a:t> by adding model-generation steps that TCL and SFC) into comparable Petri-net–based models. </a:t>
            </a:r>
          </a:p>
          <a:p>
            <a:endParaRPr lang="en-IN" dirty="0"/>
          </a:p>
          <a:p>
            <a:r>
              <a:rPr lang="en-IN" dirty="0"/>
              <a:t>The tool performs </a:t>
            </a:r>
            <a:r>
              <a:rPr lang="en-IN" b="1" dirty="0"/>
              <a:t>two-way containment checking</a:t>
            </a:r>
            <a:r>
              <a:rPr lang="en-IN" dirty="0"/>
              <a:t>—running </a:t>
            </a:r>
            <a:r>
              <a:rPr lang="en-IN" dirty="0" err="1"/>
              <a:t>Antarbhukti</a:t>
            </a:r>
            <a:r>
              <a:rPr lang="en-IN" dirty="0"/>
              <a:t> in both directions—</a:t>
            </a:r>
          </a:p>
          <a:p>
            <a:r>
              <a:rPr lang="en-IN" dirty="0"/>
              <a:t>to determine whether both versions preserve each other’s </a:t>
            </a:r>
            <a:r>
              <a:rPr lang="en-IN" dirty="0" err="1"/>
              <a:t>behavior</a:t>
            </a:r>
            <a:r>
              <a:rPr lang="en-IN" dirty="0"/>
              <a:t>. </a:t>
            </a:r>
          </a:p>
          <a:p>
            <a:endParaRPr lang="en-IN" dirty="0"/>
          </a:p>
          <a:p>
            <a:r>
              <a:rPr lang="en-IN" dirty="0"/>
              <a:t>This extension transforms </a:t>
            </a:r>
          </a:p>
          <a:p>
            <a:r>
              <a:rPr lang="en-IN" dirty="0" err="1"/>
              <a:t>Antarbhukti</a:t>
            </a:r>
            <a:r>
              <a:rPr lang="en-IN" dirty="0"/>
              <a:t> from a one-sided containment checker into a practical </a:t>
            </a:r>
            <a:r>
              <a:rPr lang="en-IN" b="1" dirty="0"/>
              <a:t>equivalence checker</a:t>
            </a:r>
            <a:r>
              <a:rPr lang="en-IN" dirty="0"/>
              <a:t> for software migration use case.</a:t>
            </a:r>
            <a:endParaRPr lang="en-US" dirty="0"/>
          </a:p>
        </p:txBody>
      </p:sp>
    </p:spTree>
    <p:extLst>
      <p:ext uri="{BB962C8B-B14F-4D97-AF65-F5344CB8AC3E}">
        <p14:creationId xmlns:p14="http://schemas.microsoft.com/office/powerpoint/2010/main" val="3379794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We evaluated on 380 real industrial benchmarks.</a:t>
            </a:r>
            <a:br>
              <a:rPr lang="en-US" dirty="0"/>
            </a:br>
            <a:r>
              <a:rPr lang="en-US" dirty="0"/>
              <a:t>It reduced </a:t>
            </a:r>
            <a:r>
              <a:rPr lang="en-US" b="1" dirty="0"/>
              <a:t>manual testing effort by 60–70%</a:t>
            </a:r>
            <a:r>
              <a:rPr lang="en-US" dirty="0"/>
              <a:t>, saving significant engineering time and cost.</a:t>
            </a:r>
            <a:br>
              <a:rPr lang="en-US" dirty="0"/>
            </a:br>
            <a:r>
              <a:rPr lang="en-US" dirty="0"/>
              <a:t>The tool helped engineers validate upgrades, detect mismatches early, and manage complex code migrations — including data-type and loop-level changes.</a:t>
            </a:r>
            <a:br>
              <a:rPr lang="en-US" dirty="0"/>
            </a:br>
            <a:r>
              <a:rPr lang="en-US" dirty="0"/>
              <a:t>Overall, it proved both </a:t>
            </a:r>
            <a:r>
              <a:rPr lang="en-US" b="1" dirty="0"/>
              <a:t>practically impactful</a:t>
            </a:r>
            <a:r>
              <a:rPr lang="en-US" dirty="0"/>
              <a:t> and </a:t>
            </a:r>
            <a:r>
              <a:rPr lang="en-US" b="1" dirty="0"/>
              <a:t>industrially scalable</a:t>
            </a:r>
            <a:r>
              <a:rPr lang="en-US" dirty="0"/>
              <a:t> for PLC evolution.</a:t>
            </a:r>
            <a:endParaRPr lang="en-IN" dirty="0"/>
          </a:p>
        </p:txBody>
      </p:sp>
    </p:spTree>
    <p:extLst>
      <p:ext uri="{BB962C8B-B14F-4D97-AF65-F5344CB8AC3E}">
        <p14:creationId xmlns:p14="http://schemas.microsoft.com/office/powerpoint/2010/main" val="46870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1" dirty="0"/>
              <a:t>IEC 61131-3</a:t>
            </a:r>
            <a:r>
              <a:rPr lang="en-US" dirty="0"/>
              <a:t> is the international standard for PLC programming that ensures portability, reliability, and safety across automation platforms. It defines four languages—</a:t>
            </a:r>
            <a:r>
              <a:rPr lang="en-US" b="1" dirty="0"/>
              <a:t>Ladder Diagram (LD), Function Block Diagram (FBD), Structured Text (ST), and Sequential Function Chart (SFC) </a:t>
            </a:r>
            <a:r>
              <a:rPr lang="en-US" dirty="0"/>
              <a:t>to address different control needs. Graphical languages (LD, FBD, SFC) support intuitive design and maintenance, while </a:t>
            </a:r>
            <a:r>
              <a:rPr lang="en-US" b="1" dirty="0"/>
              <a:t>Structured Text</a:t>
            </a:r>
            <a:r>
              <a:rPr lang="en-US" dirty="0"/>
              <a:t> enables compact implementation of complex logic.</a:t>
            </a:r>
            <a:endParaRPr lang="en-IN" dirty="0"/>
          </a:p>
        </p:txBody>
      </p:sp>
    </p:spTree>
    <p:extLst>
      <p:ext uri="{BB962C8B-B14F-4D97-AF65-F5344CB8AC3E}">
        <p14:creationId xmlns:p14="http://schemas.microsoft.com/office/powerpoint/2010/main" val="289009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dirty="0"/>
              <a:t>Industrial PLC systems — running assembly lines or robotic arms — keep evolving with new sensors, safety checks, and updates.</a:t>
            </a:r>
            <a:br>
              <a:rPr lang="en-US" dirty="0"/>
            </a:br>
            <a:r>
              <a:rPr lang="en-US" dirty="0"/>
              <a:t>But every upgrade risks breaking earlier correct behavior, leading to costly downtime or safety issues.</a:t>
            </a:r>
            <a:br>
              <a:rPr lang="en-US" dirty="0"/>
            </a:br>
            <a:r>
              <a:rPr lang="en-US" dirty="0"/>
              <a:t>Traditional regression testing is manual and incomplete . That means there is a scope for Bug. So, we ask a formal question:</a:t>
            </a:r>
            <a:br>
              <a:rPr lang="en-US" dirty="0"/>
            </a:br>
            <a:r>
              <a:rPr lang="en-US" b="1" dirty="0"/>
              <a:t>Does the new PLC version preserve all behaviors of the old one?</a:t>
            </a:r>
            <a:br>
              <a:rPr lang="en-US" dirty="0"/>
            </a:br>
            <a:r>
              <a:rPr lang="en-US" dirty="0"/>
              <a:t>If yes, the upgrade can be certified with confidence.</a:t>
            </a:r>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IN" sz="1200" b="1" i="1" kern="1200" dirty="0">
                <a:solidFill>
                  <a:schemeClr val="tx1"/>
                </a:solidFill>
                <a:effectLst/>
                <a:latin typeface="+mn-lt"/>
                <a:ea typeface="+mn-ea"/>
                <a:cs typeface="+mn-cs"/>
              </a:rPr>
              <a:t>You might ask — aren’t there already tools for PLC verification?</a:t>
            </a:r>
            <a:br>
              <a:rPr lang="en-IN" sz="1200" i="1" kern="1200" dirty="0">
                <a:solidFill>
                  <a:schemeClr val="tx1"/>
                </a:solidFill>
                <a:effectLst/>
                <a:latin typeface="+mn-lt"/>
                <a:ea typeface="+mn-ea"/>
                <a:cs typeface="+mn-cs"/>
              </a:rPr>
            </a:br>
            <a:r>
              <a:rPr lang="en-IN" sz="1200" b="1" i="1" kern="1200" dirty="0">
                <a:solidFill>
                  <a:schemeClr val="tx1"/>
                </a:solidFill>
                <a:effectLst/>
                <a:latin typeface="+mn-lt"/>
                <a:ea typeface="+mn-ea"/>
                <a:cs typeface="+mn-cs"/>
              </a:rPr>
              <a:t>Yes, there are.</a:t>
            </a:r>
            <a:endParaRPr lang="en-IN" sz="1200" kern="1200" dirty="0">
              <a:solidFill>
                <a:schemeClr val="tx1"/>
              </a:solidFill>
              <a:effectLst/>
              <a:latin typeface="+mn-lt"/>
              <a:ea typeface="+mn-ea"/>
              <a:cs typeface="+mn-cs"/>
            </a:endParaRPr>
          </a:p>
          <a:p>
            <a:r>
              <a:rPr lang="en-IN" sz="1200" i="1" kern="1200" dirty="0">
                <a:solidFill>
                  <a:schemeClr val="tx1"/>
                </a:solidFill>
                <a:effectLst/>
                <a:latin typeface="+mn-lt"/>
                <a:ea typeface="+mn-ea"/>
                <a:cs typeface="+mn-cs"/>
              </a:rPr>
              <a:t>Most existing methods focus on </a:t>
            </a:r>
            <a:r>
              <a:rPr lang="en-IN" sz="1200" b="1" i="1" kern="1200" dirty="0">
                <a:solidFill>
                  <a:schemeClr val="tx1"/>
                </a:solidFill>
                <a:effectLst/>
                <a:latin typeface="+mn-lt"/>
                <a:ea typeface="+mn-ea"/>
                <a:cs typeface="+mn-cs"/>
              </a:rPr>
              <a:t>property verification</a:t>
            </a:r>
            <a:r>
              <a:rPr lang="en-IN" sz="1200" i="1" kern="1200" dirty="0">
                <a:solidFill>
                  <a:schemeClr val="tx1"/>
                </a:solidFill>
                <a:effectLst/>
                <a:latin typeface="+mn-lt"/>
                <a:ea typeface="+mn-ea"/>
                <a:cs typeface="+mn-cs"/>
              </a:rPr>
              <a:t> using model checking or theorem proving.</a:t>
            </a:r>
            <a:endParaRPr lang="en-IN" sz="1200" kern="1200" dirty="0">
              <a:solidFill>
                <a:schemeClr val="tx1"/>
              </a:solidFill>
              <a:effectLst/>
              <a:latin typeface="+mn-lt"/>
              <a:ea typeface="+mn-ea"/>
              <a:cs typeface="+mn-cs"/>
            </a:endParaRPr>
          </a:p>
          <a:p>
            <a:r>
              <a:rPr lang="en-IN" sz="1200" i="1" kern="1200" dirty="0">
                <a:solidFill>
                  <a:schemeClr val="tx1"/>
                </a:solidFill>
                <a:effectLst/>
                <a:latin typeface="+mn-lt"/>
                <a:ea typeface="+mn-ea"/>
                <a:cs typeface="+mn-cs"/>
              </a:rPr>
              <a:t>Tools like </a:t>
            </a:r>
            <a:r>
              <a:rPr lang="en-IN" sz="1200" b="1" i="1" kern="1200" dirty="0" err="1">
                <a:solidFill>
                  <a:schemeClr val="tx1"/>
                </a:solidFill>
                <a:effectLst/>
                <a:latin typeface="+mn-lt"/>
                <a:ea typeface="+mn-ea"/>
                <a:cs typeface="+mn-cs"/>
              </a:rPr>
              <a:t>verifAPS</a:t>
            </a:r>
            <a:r>
              <a:rPr lang="en-IN" sz="1200" i="1" kern="1200" dirty="0">
                <a:solidFill>
                  <a:schemeClr val="tx1"/>
                </a:solidFill>
                <a:effectLst/>
                <a:latin typeface="+mn-lt"/>
                <a:ea typeface="+mn-ea"/>
                <a:cs typeface="+mn-cs"/>
              </a:rPr>
              <a:t> and </a:t>
            </a:r>
            <a:r>
              <a:rPr lang="en-IN" sz="1200" b="1" i="1" kern="1200" dirty="0">
                <a:solidFill>
                  <a:schemeClr val="tx1"/>
                </a:solidFill>
                <a:effectLst/>
                <a:latin typeface="+mn-lt"/>
                <a:ea typeface="+mn-ea"/>
                <a:cs typeface="+mn-cs"/>
              </a:rPr>
              <a:t>generalized Petri net </a:t>
            </a:r>
            <a:r>
              <a:rPr lang="en-IN" sz="1200" b="1" i="1" kern="1200" dirty="0" err="1">
                <a:solidFill>
                  <a:schemeClr val="tx1"/>
                </a:solidFill>
                <a:effectLst/>
                <a:latin typeface="+mn-lt"/>
                <a:ea typeface="+mn-ea"/>
                <a:cs typeface="+mn-cs"/>
              </a:rPr>
              <a:t>analyzers</a:t>
            </a:r>
            <a:r>
              <a:rPr lang="en-IN" sz="1200" i="1" kern="1200" dirty="0">
                <a:solidFill>
                  <a:schemeClr val="tx1"/>
                </a:solidFill>
                <a:effectLst/>
                <a:latin typeface="+mn-lt"/>
                <a:ea typeface="+mn-ea"/>
                <a:cs typeface="+mn-cs"/>
              </a:rPr>
              <a:t> do exist,</a:t>
            </a:r>
            <a:br>
              <a:rPr lang="en-IN" sz="1200" i="1" kern="1200" dirty="0">
                <a:solidFill>
                  <a:schemeClr val="tx1"/>
                </a:solidFill>
                <a:effectLst/>
                <a:latin typeface="+mn-lt"/>
                <a:ea typeface="+mn-ea"/>
                <a:cs typeface="+mn-cs"/>
              </a:rPr>
            </a:br>
            <a:r>
              <a:rPr lang="en-IN" sz="1200" i="1" kern="1200" dirty="0">
                <a:solidFill>
                  <a:schemeClr val="tx1"/>
                </a:solidFill>
                <a:effectLst/>
                <a:latin typeface="+mn-lt"/>
                <a:ea typeface="+mn-ea"/>
                <a:cs typeface="+mn-cs"/>
              </a:rPr>
              <a:t>but they assume </a:t>
            </a:r>
            <a:r>
              <a:rPr lang="en-IN" sz="1200" b="1" i="1" kern="1200" dirty="0">
                <a:solidFill>
                  <a:schemeClr val="tx1"/>
                </a:solidFill>
                <a:effectLst/>
                <a:latin typeface="+mn-lt"/>
                <a:ea typeface="+mn-ea"/>
                <a:cs typeface="+mn-cs"/>
              </a:rPr>
              <a:t>static net structures</a:t>
            </a:r>
            <a:r>
              <a:rPr lang="en-IN" sz="1200" i="1" kern="1200" dirty="0">
                <a:solidFill>
                  <a:schemeClr val="tx1"/>
                </a:solidFill>
                <a:effectLst/>
                <a:latin typeface="+mn-lt"/>
                <a:ea typeface="+mn-ea"/>
                <a:cs typeface="+mn-cs"/>
              </a:rPr>
              <a:t> and struggle with </a:t>
            </a:r>
            <a:r>
              <a:rPr lang="en-IN" sz="1200" b="1" i="1" kern="1200" dirty="0">
                <a:solidFill>
                  <a:schemeClr val="tx1"/>
                </a:solidFill>
                <a:effectLst/>
                <a:latin typeface="+mn-lt"/>
                <a:ea typeface="+mn-ea"/>
                <a:cs typeface="+mn-cs"/>
              </a:rPr>
              <a:t>PLC tick semantics</a:t>
            </a:r>
            <a:r>
              <a:rPr lang="en-IN" sz="1200" i="1" kern="1200" dirty="0">
                <a:solidFill>
                  <a:schemeClr val="tx1"/>
                </a:solidFill>
                <a:effectLst/>
                <a:latin typeface="+mn-lt"/>
                <a:ea typeface="+mn-ea"/>
                <a:cs typeface="+mn-cs"/>
              </a:rPr>
              <a:t> — the cycle-based synchronous execution model.</a:t>
            </a:r>
            <a:endParaRPr lang="en-IN" sz="1200" kern="1200" dirty="0">
              <a:solidFill>
                <a:schemeClr val="tx1"/>
              </a:solidFill>
              <a:effectLst/>
              <a:latin typeface="+mn-lt"/>
              <a:ea typeface="+mn-ea"/>
              <a:cs typeface="+mn-cs"/>
            </a:endParaRPr>
          </a:p>
          <a:p>
            <a:r>
              <a:rPr lang="en-IN" sz="1200" i="1" kern="1200" dirty="0">
                <a:solidFill>
                  <a:schemeClr val="tx1"/>
                </a:solidFill>
                <a:effectLst/>
                <a:latin typeface="+mn-lt"/>
                <a:ea typeface="+mn-ea"/>
                <a:cs typeface="+mn-cs"/>
              </a:rPr>
              <a:t> </a:t>
            </a:r>
            <a:endParaRPr lang="en-IN"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30951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b="0" i="1" u="none" strike="noStrike" kern="1200" dirty="0">
                <a:solidFill>
                  <a:schemeClr val="tx1"/>
                </a:solidFill>
                <a:effectLst/>
                <a:latin typeface="+mn-lt"/>
                <a:ea typeface="+mn-ea"/>
                <a:cs typeface="+mn-cs"/>
              </a:rPr>
              <a:t>To make this more concrete — consider an automotive plant where a PLC controls a robotic assembly step. An upgrade introduces a new emergency-check branch. Everything compiles, simulations pass, but in a rare interleaving, a valid sequence from the old logic becomes unreachable. Engineers won't notice unless they test that exact path — and they often missed out. This is exactly the kind of silent regression we are targeting.</a:t>
            </a: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So rather than just test the new version, we </a:t>
            </a:r>
            <a:r>
              <a:rPr lang="en-US" sz="1200" b="1" i="1" u="none" strike="noStrike" kern="1200" dirty="0">
                <a:solidFill>
                  <a:schemeClr val="tx1"/>
                </a:solidFill>
                <a:effectLst/>
                <a:latin typeface="+mn-lt"/>
                <a:ea typeface="+mn-ea"/>
                <a:cs typeface="+mn-cs"/>
              </a:rPr>
              <a:t>compare it behaviorally</a:t>
            </a:r>
            <a:r>
              <a:rPr lang="en-US" sz="1200" b="0" i="1" u="none" strike="noStrike" kern="1200" dirty="0">
                <a:solidFill>
                  <a:schemeClr val="tx1"/>
                </a:solidFill>
                <a:effectLst/>
                <a:latin typeface="+mn-lt"/>
                <a:ea typeface="+mn-ea"/>
                <a:cs typeface="+mn-cs"/>
              </a:rPr>
              <a:t> with the previous version — formally, at the model level. (two different slide)</a:t>
            </a:r>
          </a:p>
          <a:p>
            <a:endParaRPr lang="en-US" sz="1200" b="0" i="1"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540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1" u="none" strike="noStrike" kern="1200" dirty="0">
                <a:solidFill>
                  <a:schemeClr val="tx1"/>
                </a:solidFill>
                <a:effectLst/>
                <a:latin typeface="+mn-lt"/>
                <a:ea typeface="+mn-ea"/>
                <a:cs typeface="+mn-cs"/>
              </a:rPr>
              <a:t>Our approach begins by translating both the original and upgraded PLC programs into </a:t>
            </a:r>
            <a:r>
              <a:rPr lang="en-US" sz="1200" b="1" i="1" u="none" strike="noStrike" kern="1200" dirty="0">
                <a:solidFill>
                  <a:schemeClr val="tx1"/>
                </a:solidFill>
                <a:effectLst/>
                <a:latin typeface="+mn-lt"/>
                <a:ea typeface="+mn-ea"/>
                <a:cs typeface="+mn-cs"/>
              </a:rPr>
              <a:t>Petri nets</a:t>
            </a:r>
            <a:r>
              <a:rPr lang="en-US" sz="1200" b="0" i="1" u="none" strike="noStrike" kern="1200" dirty="0">
                <a:solidFill>
                  <a:schemeClr val="tx1"/>
                </a:solidFill>
                <a:effectLst/>
                <a:latin typeface="+mn-lt"/>
                <a:ea typeface="+mn-ea"/>
                <a:cs typeface="+mn-cs"/>
              </a:rPr>
              <a:t>. </a:t>
            </a:r>
          </a:p>
          <a:p>
            <a:r>
              <a:rPr lang="en-US" sz="1200" b="0" i="1" u="none" strike="noStrike" kern="1200" dirty="0">
                <a:solidFill>
                  <a:schemeClr val="tx1"/>
                </a:solidFill>
                <a:effectLst/>
                <a:latin typeface="+mn-lt"/>
                <a:ea typeface="+mn-ea"/>
                <a:cs typeface="+mn-cs"/>
              </a:rPr>
              <a:t>Specifically, we operate on the SFC — Sequential Function Chart — representation, which is a common high-level model used in industrial PLC programming.</a:t>
            </a: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The intuition here is that Petri nets give us a clean mathematical semantics of concurrency, synchronization, and token flow — all of which are essential to reason about PLC execution correctly.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dirty="0">
                <a:solidFill>
                  <a:schemeClr val="tx1"/>
                </a:solidFill>
                <a:effectLst/>
                <a:latin typeface="+mn-lt"/>
                <a:ea typeface="+mn-ea"/>
                <a:cs typeface="+mn-cs"/>
              </a:rPr>
              <a:t>This is one of the key differences from prior works like </a:t>
            </a:r>
            <a:r>
              <a:rPr lang="en-US" sz="1200" b="0" i="1" u="none" strike="noStrike" kern="1200" dirty="0" err="1">
                <a:solidFill>
                  <a:schemeClr val="tx1"/>
                </a:solidFill>
                <a:effectLst/>
                <a:latin typeface="+mn-lt"/>
                <a:ea typeface="+mn-ea"/>
                <a:cs typeface="+mn-cs"/>
              </a:rPr>
              <a:t>verifAPS</a:t>
            </a:r>
            <a:r>
              <a:rPr lang="en-US" sz="1200" b="0" i="1" u="none" strike="noStrike" kern="1200" dirty="0">
                <a:solidFill>
                  <a:schemeClr val="tx1"/>
                </a:solidFill>
                <a:effectLst/>
                <a:latin typeface="+mn-lt"/>
                <a:ea typeface="+mn-ea"/>
                <a:cs typeface="+mn-cs"/>
              </a:rPr>
              <a:t> — and a major reason why we achieve faster and more accurate containment checking.</a:t>
            </a:r>
          </a:p>
          <a:p>
            <a:pPr marL="0" indent="0" algn="ctr">
              <a:buNone/>
            </a:pPr>
            <a:endParaRPr lang="en-US" dirty="0"/>
          </a:p>
          <a:p>
            <a:pPr marL="457200" indent="-457200">
              <a:spcBef>
                <a:spcPts val="0"/>
              </a:spcBef>
              <a:buFont typeface="+mj-lt"/>
              <a:buAutoNum type="arabicPeriod"/>
            </a:pPr>
            <a:r>
              <a:rPr lang="en-US" dirty="0"/>
              <a:t>Petri Net Model Constructor</a:t>
            </a:r>
          </a:p>
          <a:p>
            <a:pPr marL="857250" lvl="1" indent="-457200">
              <a:spcBef>
                <a:spcPts val="0"/>
              </a:spcBef>
            </a:pPr>
            <a:r>
              <a:rPr lang="en-US" dirty="0"/>
              <a:t>Translates SFC programs directly into Petri nets </a:t>
            </a:r>
          </a:p>
          <a:p>
            <a:pPr marL="857250" lvl="1" indent="-457200">
              <a:spcBef>
                <a:spcPts val="0"/>
              </a:spcBef>
            </a:pPr>
            <a:r>
              <a:rPr lang="en-US" dirty="0"/>
              <a:t>Preferred for the semantic alignment with SFCs</a:t>
            </a:r>
          </a:p>
          <a:p>
            <a:pPr marL="857250" lvl="1" indent="-457200">
              <a:spcBef>
                <a:spcPts val="0"/>
              </a:spcBef>
            </a:pPr>
            <a:r>
              <a:rPr lang="en-US" i="1" dirty="0"/>
              <a:t>Traditional Petri net equivalence fails under PLC tick semantics</a:t>
            </a:r>
          </a:p>
          <a:p>
            <a:pPr marL="457200" indent="-457200">
              <a:spcBef>
                <a:spcPts val="0"/>
              </a:spcBef>
              <a:buFont typeface="+mj-lt"/>
              <a:buAutoNum type="arabicPeriod"/>
            </a:pPr>
            <a:r>
              <a:rPr lang="en-US" dirty="0"/>
              <a:t>Model Analyzer</a:t>
            </a:r>
          </a:p>
          <a:p>
            <a:pPr marL="857250" lvl="1" indent="-457200">
              <a:spcBef>
                <a:spcPts val="0"/>
              </a:spcBef>
            </a:pPr>
            <a:r>
              <a:rPr lang="en-US" dirty="0"/>
              <a:t>Execution cut-points introduced</a:t>
            </a:r>
          </a:p>
          <a:p>
            <a:pPr marL="857250" lvl="1" indent="-457200">
              <a:spcBef>
                <a:spcPts val="0"/>
              </a:spcBef>
            </a:pPr>
            <a:r>
              <a:rPr lang="en-US" dirty="0"/>
              <a:t>Enables accurate modeling of synchronous transitions</a:t>
            </a:r>
          </a:p>
          <a:p>
            <a:pPr marL="857250" lvl="1" indent="-457200">
              <a:spcBef>
                <a:spcPts val="0"/>
              </a:spcBef>
            </a:pPr>
            <a:r>
              <a:rPr lang="en-US" dirty="0"/>
              <a:t>Compute path cover with execution cut-points</a:t>
            </a:r>
          </a:p>
          <a:p>
            <a:pPr marL="857250" lvl="1" indent="-457200">
              <a:spcBef>
                <a:spcPts val="0"/>
              </a:spcBef>
            </a:pPr>
            <a:r>
              <a:rPr lang="en-US" dirty="0"/>
              <a:t>Check symbolic path equivalence for containment</a:t>
            </a:r>
          </a:p>
          <a:p>
            <a:pPr marL="457200" indent="-457200">
              <a:spcBef>
                <a:spcPts val="0"/>
              </a:spcBef>
              <a:buFont typeface="+mj-lt"/>
              <a:buAutoNum type="arabicPeriod"/>
            </a:pPr>
            <a:r>
              <a:rPr lang="en-US" dirty="0"/>
              <a:t>Report Generator</a:t>
            </a:r>
          </a:p>
          <a:p>
            <a:pPr marL="857250" lvl="1" indent="-457200">
              <a:spcBef>
                <a:spcPts val="0"/>
              </a:spcBef>
            </a:pPr>
            <a:r>
              <a:rPr lang="en-US" dirty="0"/>
              <a:t>Produces detailed textual results explaining containment success or pinpointing the cause of violations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1" u="none" strike="noStrike" kern="1200" dirty="0">
              <a:solidFill>
                <a:schemeClr val="tx1"/>
              </a:solidFill>
              <a:effectLst/>
              <a:latin typeface="+mn-lt"/>
              <a:ea typeface="+mn-ea"/>
              <a:cs typeface="+mn-cs"/>
            </a:endParaRP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i="1" kern="1200" dirty="0">
                    <a:solidFill>
                      <a:schemeClr val="tx1"/>
                    </a:solidFill>
                    <a:effectLst/>
                    <a:latin typeface="+mn-lt"/>
                    <a:ea typeface="+mn-ea"/>
                    <a:cs typeface="+mn-cs"/>
                  </a:rPr>
                  <a:t>So what does containment mean in this context? For every computation  in the original PLC program, a corresponding — or equivalent — computation must exist in the upgraded version. If that is guaranteed, then the upgrade is correct with respect to previous behavior.</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Notice that we are </a:t>
                </a:r>
                <a:r>
                  <a:rPr lang="en-US" sz="1200" b="1" i="1" kern="1200" dirty="0">
                    <a:solidFill>
                      <a:schemeClr val="tx1"/>
                    </a:solidFill>
                    <a:effectLst/>
                    <a:latin typeface="+mn-lt"/>
                    <a:ea typeface="+mn-ea"/>
                    <a:cs typeface="+mn-cs"/>
                  </a:rPr>
                  <a:t>not</a:t>
                </a:r>
                <a:r>
                  <a:rPr lang="en-US" sz="1200" i="1" kern="1200" dirty="0">
                    <a:solidFill>
                      <a:schemeClr val="tx1"/>
                    </a:solidFill>
                    <a:effectLst/>
                    <a:latin typeface="+mn-lt"/>
                    <a:ea typeface="+mn-ea"/>
                    <a:cs typeface="+mn-cs"/>
                  </a:rPr>
                  <a:t> doing full equivalence checking here — we are doing </a:t>
                </a:r>
                <a:r>
                  <a:rPr lang="en-US" sz="1200" b="1" i="1" kern="1200" dirty="0">
                    <a:solidFill>
                      <a:schemeClr val="tx1"/>
                    </a:solidFill>
                    <a:effectLst/>
                    <a:latin typeface="+mn-lt"/>
                    <a:ea typeface="+mn-ea"/>
                    <a:cs typeface="+mn-cs"/>
                  </a:rPr>
                  <a:t>containment</a:t>
                </a:r>
                <a:r>
                  <a:rPr lang="en-US" sz="1200" i="1" kern="1200" dirty="0">
                    <a:solidFill>
                      <a:schemeClr val="tx1"/>
                    </a:solidFill>
                    <a:effectLst/>
                    <a:latin typeface="+mn-lt"/>
                    <a:ea typeface="+mn-ea"/>
                    <a:cs typeface="+mn-cs"/>
                  </a:rPr>
                  <a:t>, a one-sided check. This is important because upgrades often add behavior, which is fine — as long as they don’t remove old computation </a:t>
                </a:r>
                <a:r>
                  <a:rPr lang="en-US" sz="1200" i="1" kern="1200" dirty="0" err="1">
                    <a:solidFill>
                      <a:schemeClr val="tx1"/>
                    </a:solidFill>
                    <a:effectLst/>
                    <a:latin typeface="+mn-lt"/>
                    <a:ea typeface="+mn-ea"/>
                    <a:cs typeface="+mn-cs"/>
                  </a:rPr>
                  <a:t>tarce</a:t>
                </a:r>
                <a:r>
                  <a:rPr lang="en-US" sz="1200" i="1" kern="1200" dirty="0">
                    <a:solidFill>
                      <a:schemeClr val="tx1"/>
                    </a:solidFill>
                    <a:effectLst/>
                    <a:latin typeface="+mn-lt"/>
                    <a:ea typeface="+mn-ea"/>
                    <a:cs typeface="+mn-cs"/>
                  </a:rPr>
                  <a:t>. Due to presence of loop how many times loop will be executed we do not know. So using classical program verification technique we cut the loop in at least one cut-point and break the computation in a set of paths such that any computation can be represented as concatenation of parallel paths. To do this we need to bring the concept of execution </a:t>
                </a:r>
                <a:r>
                  <a:rPr lang="en-US" sz="1200" i="1" kern="1200" dirty="0" err="1">
                    <a:solidFill>
                      <a:schemeClr val="tx1"/>
                    </a:solidFill>
                    <a:effectLst/>
                    <a:latin typeface="+mn-lt"/>
                    <a:ea typeface="+mn-ea"/>
                    <a:cs typeface="+mn-cs"/>
                  </a:rPr>
                  <a:t>cutpoint</a:t>
                </a:r>
                <a:r>
                  <a:rPr lang="en-US" sz="1200" i="1" kern="1200" dirty="0">
                    <a:solidFill>
                      <a:schemeClr val="tx1"/>
                    </a:solidFill>
                    <a:effectLst/>
                    <a:latin typeface="+mn-lt"/>
                    <a:ea typeface="+mn-ea"/>
                    <a:cs typeface="+mn-cs"/>
                  </a:rPr>
                  <a:t>. Check the figure…</a:t>
                </a:r>
                <a:endParaRPr lang="en-IN" sz="120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i="1" kern="1200" dirty="0">
                    <a:solidFill>
                      <a:schemeClr val="tx1"/>
                    </a:solidFill>
                    <a:effectLst/>
                    <a:latin typeface="+mn-lt"/>
                    <a:ea typeface="+mn-ea"/>
                    <a:cs typeface="+mn-cs"/>
                  </a:rPr>
                  <a:t>Containment: Consider </a:t>
                </a:r>
                <a:r>
                  <a:rPr lang="en-US" sz="1200" i="1" kern="1200" dirty="0" err="1">
                    <a:solidFill>
                      <a:schemeClr val="tx1"/>
                    </a:solidFill>
                    <a:effectLst/>
                    <a:latin typeface="+mn-lt"/>
                    <a:ea typeface="+mn-ea"/>
                    <a:cs typeface="+mn-cs"/>
                  </a:rPr>
                  <a:t>ToC</a:t>
                </a:r>
                <a:r>
                  <a:rPr lang="en-US" sz="1200" i="1" kern="1200" dirty="0">
                    <a:solidFill>
                      <a:schemeClr val="tx1"/>
                    </a:solidFill>
                    <a:effectLst/>
                    <a:latin typeface="+mn-lt"/>
                    <a:ea typeface="+mn-ea"/>
                    <a:cs typeface="+mn-cs"/>
                  </a:rPr>
                  <a:t> concept</a:t>
                </a:r>
                <a:r>
                  <a:rPr lang="en-US" sz="1200" i="1" kern="1200" dirty="0">
                    <a:solidFill>
                      <a:schemeClr val="tx1"/>
                    </a:solidFill>
                    <a:effectLst/>
                    <a:latin typeface="+mn-lt"/>
                    <a:ea typeface="+mn-ea"/>
                    <a:cs typeface="+mn-cs"/>
                    <a:sym typeface="Wingdings" panose="05000000000000000000" pitchFamily="2" charset="2"/>
                  </a:rPr>
                  <a:t></a:t>
                </a:r>
                <a:r>
                  <a:rPr lang="en-US" sz="1200" i="1" kern="1200" dirty="0">
                    <a:solidFill>
                      <a:schemeClr val="tx1"/>
                    </a:solidFill>
                    <a:effectLst/>
                    <a:latin typeface="+mn-lt"/>
                    <a:ea typeface="+mn-ea"/>
                    <a:cs typeface="+mn-cs"/>
                  </a:rPr>
                  <a:t> </a:t>
                </a:r>
                <a:r>
                  <a:rPr lang="en-IN" dirty="0"/>
                  <a:t>Given two DFAs </a:t>
                </a:r>
                <a:r>
                  <a:rPr lang="ar-AE" sz="1200" i="0" kern="1200">
                    <a:solidFill>
                      <a:schemeClr val="tx1"/>
                    </a:solidFill>
                    <a:latin typeface="+mn-lt"/>
                    <a:ea typeface="+mn-ea"/>
                    <a:cs typeface="+mn-cs"/>
                  </a:rPr>
                  <a:t>𝐷_1</a:t>
                </a:r>
                <a:r>
                  <a:rPr lang="en-IN" dirty="0"/>
                  <a:t>and </a:t>
                </a:r>
                <a:r>
                  <a:rPr lang="ar-AE" sz="1200" i="0" kern="1200">
                    <a:solidFill>
                      <a:schemeClr val="tx1"/>
                    </a:solidFill>
                    <a:latin typeface="+mn-lt"/>
                    <a:ea typeface="+mn-ea"/>
                    <a:cs typeface="+mn-cs"/>
                  </a:rPr>
                  <a:t>𝐷_2</a:t>
                </a:r>
                <a:r>
                  <a:rPr lang="ar-AE" dirty="0"/>
                  <a:t>, </a:t>
                </a:r>
                <a:r>
                  <a:rPr lang="en-IN" dirty="0"/>
                  <a:t>we say that the language of </a:t>
                </a:r>
                <a:r>
                  <a:rPr lang="ar-AE" sz="1200" i="0" kern="1200">
                    <a:solidFill>
                      <a:schemeClr val="tx1"/>
                    </a:solidFill>
                    <a:latin typeface="+mn-lt"/>
                    <a:ea typeface="+mn-ea"/>
                    <a:cs typeface="+mn-cs"/>
                  </a:rPr>
                  <a:t>𝐷_1</a:t>
                </a:r>
                <a:r>
                  <a:rPr lang="en-IN" dirty="0"/>
                  <a:t>is contained in the language of </a:t>
                </a:r>
                <a:r>
                  <a:rPr lang="ar-AE" sz="1200" i="0" kern="1200">
                    <a:solidFill>
                      <a:schemeClr val="tx1"/>
                    </a:solidFill>
                    <a:latin typeface="+mn-lt"/>
                    <a:ea typeface="+mn-ea"/>
                    <a:cs typeface="+mn-cs"/>
                  </a:rPr>
                  <a:t>𝐷_2</a:t>
                </a:r>
                <a:r>
                  <a:rPr lang="en-IN" dirty="0"/>
                  <a:t>if </a:t>
                </a:r>
                <a:r>
                  <a:rPr lang="en-IN" b="1" dirty="0"/>
                  <a:t>for every accepting run of </a:t>
                </a:r>
                <a:r>
                  <a:rPr lang="ar-AE" sz="1200" i="0" kern="1200">
                    <a:solidFill>
                      <a:schemeClr val="tx1"/>
                    </a:solidFill>
                    <a:latin typeface="+mn-lt"/>
                    <a:ea typeface="+mn-ea"/>
                    <a:cs typeface="+mn-cs"/>
                  </a:rPr>
                  <a:t>𝐷_1</a:t>
                </a:r>
                <a:r>
                  <a:rPr lang="en-IN" b="1" dirty="0"/>
                  <a:t>on a word </a:t>
                </a:r>
                <a:r>
                  <a:rPr lang="en-IN" sz="1200" i="0" kern="1200">
                    <a:solidFill>
                      <a:schemeClr val="tx1"/>
                    </a:solidFill>
                    <a:latin typeface="+mn-lt"/>
                    <a:ea typeface="+mn-ea"/>
                    <a:cs typeface="+mn-cs"/>
                  </a:rPr>
                  <a:t>𝑤</a:t>
                </a:r>
                <a:r>
                  <a:rPr lang="en-IN" b="1" dirty="0"/>
                  <a:t>, there exists an accepting run of </a:t>
                </a:r>
                <a:r>
                  <a:rPr lang="ar-AE" sz="1200" i="0" kern="1200">
                    <a:solidFill>
                      <a:schemeClr val="tx1"/>
                    </a:solidFill>
                    <a:latin typeface="+mn-lt"/>
                    <a:ea typeface="+mn-ea"/>
                    <a:cs typeface="+mn-cs"/>
                  </a:rPr>
                  <a:t>𝐷_2</a:t>
                </a:r>
                <a:r>
                  <a:rPr lang="en-IN" b="1" dirty="0"/>
                  <a:t>on the same word </a:t>
                </a:r>
                <a:r>
                  <a:rPr lang="en-IN" sz="1200" i="0" kern="1200">
                    <a:solidFill>
                      <a:schemeClr val="tx1"/>
                    </a:solidFill>
                    <a:latin typeface="+mn-lt"/>
                    <a:ea typeface="+mn-ea"/>
                    <a:cs typeface="+mn-cs"/>
                  </a:rPr>
                  <a:t>𝑤</a:t>
                </a:r>
                <a:r>
                  <a:rPr lang="en-IN" dirty="0"/>
                  <a:t>. </a:t>
                </a:r>
                <a:r>
                  <a:rPr lang="en-US" sz="1200" i="1" kern="1200" dirty="0">
                    <a:solidFill>
                      <a:schemeClr val="tx1"/>
                    </a:solidFill>
                    <a:effectLst/>
                    <a:latin typeface="+mn-lt"/>
                    <a:ea typeface="+mn-ea"/>
                    <a:cs typeface="+mn-cs"/>
                  </a:rPr>
                  <a:t>Similarly for Petri net we use the notion of containment. So what does containment mean in this context? For every computation  in the original PLC program, a corresponding — or equivalent — computation must exist in the upgraded version. If that is guaranteed, then the upgrade is correct with respect to previous behavior.</a:t>
                </a:r>
                <a:endParaRPr lang="en-IN"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Notice that we are </a:t>
                </a:r>
                <a:r>
                  <a:rPr lang="en-US" sz="1200" b="1" i="1" kern="1200" dirty="0">
                    <a:solidFill>
                      <a:schemeClr val="tx1"/>
                    </a:solidFill>
                    <a:effectLst/>
                    <a:latin typeface="+mn-lt"/>
                    <a:ea typeface="+mn-ea"/>
                    <a:cs typeface="+mn-cs"/>
                  </a:rPr>
                  <a:t>not</a:t>
                </a:r>
                <a:r>
                  <a:rPr lang="en-US" sz="1200" i="1" kern="1200" dirty="0">
                    <a:solidFill>
                      <a:schemeClr val="tx1"/>
                    </a:solidFill>
                    <a:effectLst/>
                    <a:latin typeface="+mn-lt"/>
                    <a:ea typeface="+mn-ea"/>
                    <a:cs typeface="+mn-cs"/>
                  </a:rPr>
                  <a:t> doing full equivalence checking here — we are doing </a:t>
                </a:r>
                <a:r>
                  <a:rPr lang="en-US" sz="1200" b="1" i="1" kern="1200" dirty="0">
                    <a:solidFill>
                      <a:schemeClr val="tx1"/>
                    </a:solidFill>
                    <a:effectLst/>
                    <a:latin typeface="+mn-lt"/>
                    <a:ea typeface="+mn-ea"/>
                    <a:cs typeface="+mn-cs"/>
                  </a:rPr>
                  <a:t>containment</a:t>
                </a:r>
                <a:r>
                  <a:rPr lang="en-US" sz="1200" i="1" kern="1200" dirty="0">
                    <a:solidFill>
                      <a:schemeClr val="tx1"/>
                    </a:solidFill>
                    <a:effectLst/>
                    <a:latin typeface="+mn-lt"/>
                    <a:ea typeface="+mn-ea"/>
                    <a:cs typeface="+mn-cs"/>
                  </a:rPr>
                  <a:t>, a one-sided check. This is important because upgrades often add behavior, which is fine — as long as they don’t remove old computation </a:t>
                </a:r>
                <a:r>
                  <a:rPr lang="en-US" sz="1200" i="1" kern="1200" dirty="0" err="1">
                    <a:solidFill>
                      <a:schemeClr val="tx1"/>
                    </a:solidFill>
                    <a:effectLst/>
                    <a:latin typeface="+mn-lt"/>
                    <a:ea typeface="+mn-ea"/>
                    <a:cs typeface="+mn-cs"/>
                  </a:rPr>
                  <a:t>tarce</a:t>
                </a:r>
                <a:r>
                  <a:rPr lang="en-US" sz="1200" i="1" kern="1200" dirty="0">
                    <a:solidFill>
                      <a:schemeClr val="tx1"/>
                    </a:solidFill>
                    <a:effectLst/>
                    <a:latin typeface="+mn-lt"/>
                    <a:ea typeface="+mn-ea"/>
                    <a:cs typeface="+mn-cs"/>
                  </a:rPr>
                  <a:t>. Due to presence of loop how many times loop will be executed we do not know. So using classical program verification technique we cut the loop in at least one cut-point and break the computation in a set of paths such that any computation can be represented as concatenation of parallel paths. To do this we need to bring the concept of execution </a:t>
                </a:r>
                <a:r>
                  <a:rPr lang="en-US" sz="1200" i="1" kern="1200" dirty="0" err="1">
                    <a:solidFill>
                      <a:schemeClr val="tx1"/>
                    </a:solidFill>
                    <a:effectLst/>
                    <a:latin typeface="+mn-lt"/>
                    <a:ea typeface="+mn-ea"/>
                    <a:cs typeface="+mn-cs"/>
                  </a:rPr>
                  <a:t>cutpoint</a:t>
                </a:r>
                <a:r>
                  <a:rPr lang="en-US" sz="1200" i="1" kern="1200" dirty="0">
                    <a:solidFill>
                      <a:schemeClr val="tx1"/>
                    </a:solidFill>
                    <a:effectLst/>
                    <a:latin typeface="+mn-lt"/>
                    <a:ea typeface="+mn-ea"/>
                    <a:cs typeface="+mn-cs"/>
                  </a:rPr>
                  <a:t>. Check the figure…</a:t>
                </a:r>
                <a:endParaRPr lang="en-IN" sz="120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mc:Fallback>
      </mc:AlternateContent>
    </p:spTree>
    <p:extLst>
      <p:ext uri="{BB962C8B-B14F-4D97-AF65-F5344CB8AC3E}">
        <p14:creationId xmlns:p14="http://schemas.microsoft.com/office/powerpoint/2010/main" val="56968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lang="en-US" sz="1200" b="0" i="1" u="none" strike="noStrike" kern="1200" dirty="0">
                <a:solidFill>
                  <a:schemeClr val="tx1"/>
                </a:solidFill>
                <a:effectLst/>
                <a:latin typeface="+mn-lt"/>
                <a:ea typeface="+mn-ea"/>
                <a:cs typeface="+mn-cs"/>
              </a:rPr>
              <a:t>this slide shows a high-level description of our containment checking algorithm through an example. Notice that we do </a:t>
            </a:r>
            <a:r>
              <a:rPr lang="en-US" sz="1200" b="1" i="1" u="none" strike="noStrike" kern="1200" dirty="0">
                <a:solidFill>
                  <a:schemeClr val="tx1"/>
                </a:solidFill>
                <a:effectLst/>
                <a:latin typeface="+mn-lt"/>
                <a:ea typeface="+mn-ea"/>
                <a:cs typeface="+mn-cs"/>
              </a:rPr>
              <a:t>not </a:t>
            </a:r>
            <a:r>
              <a:rPr lang="en-US" sz="1200" b="0" i="1" u="none" strike="noStrike" kern="1200" dirty="0">
                <a:solidFill>
                  <a:schemeClr val="tx1"/>
                </a:solidFill>
                <a:effectLst/>
                <a:latin typeface="+mn-lt"/>
                <a:ea typeface="+mn-ea"/>
                <a:cs typeface="+mn-cs"/>
              </a:rPr>
              <a:t>iterate over individual transitions. Instead, we iterate over </a:t>
            </a:r>
            <a:r>
              <a:rPr lang="en-US" sz="1200" b="1" i="1" u="none" strike="noStrike" kern="1200" dirty="0">
                <a:solidFill>
                  <a:schemeClr val="tx1"/>
                </a:solidFill>
                <a:effectLst/>
                <a:latin typeface="+mn-lt"/>
                <a:ea typeface="+mn-ea"/>
                <a:cs typeface="+mn-cs"/>
              </a:rPr>
              <a:t>paths</a:t>
            </a:r>
            <a:r>
              <a:rPr lang="en-US" sz="1200" b="0" i="1" u="none" strike="noStrike" kern="1200" dirty="0">
                <a:solidFill>
                  <a:schemeClr val="tx1"/>
                </a:solidFill>
                <a:effectLst/>
                <a:latin typeface="+mn-lt"/>
                <a:ea typeface="+mn-ea"/>
                <a:cs typeface="+mn-cs"/>
              </a:rPr>
              <a:t>, which significantly reduces computational overhead.</a:t>
            </a:r>
            <a:endParaRPr lang="en-US" sz="1200" b="0" i="0" u="none" strike="noStrike" kern="1200" dirty="0">
              <a:solidFill>
                <a:schemeClr val="tx1"/>
              </a:solidFill>
              <a:effectLst/>
              <a:latin typeface="+mn-lt"/>
              <a:ea typeface="+mn-ea"/>
              <a:cs typeface="+mn-cs"/>
            </a:endParaRPr>
          </a:p>
          <a:p>
            <a:r>
              <a:rPr lang="en-US" sz="1200" b="0" i="1" u="none" strike="noStrike" kern="1200" dirty="0">
                <a:solidFill>
                  <a:schemeClr val="tx1"/>
                </a:solidFill>
                <a:effectLst/>
                <a:latin typeface="+mn-lt"/>
                <a:ea typeface="+mn-ea"/>
                <a:cs typeface="+mn-cs"/>
              </a:rPr>
              <a:t>The matching step invokes a lightweight symbolic equivalence checker. Unlike full </a:t>
            </a:r>
            <a:r>
              <a:rPr lang="en-US" sz="1200" b="0" i="1" u="none" strike="noStrike" kern="1200" dirty="0" err="1">
                <a:solidFill>
                  <a:schemeClr val="tx1"/>
                </a:solidFill>
                <a:effectLst/>
                <a:latin typeface="+mn-lt"/>
                <a:ea typeface="+mn-ea"/>
                <a:cs typeface="+mn-cs"/>
              </a:rPr>
              <a:t>bisimulation</a:t>
            </a:r>
            <a:r>
              <a:rPr lang="en-US" sz="1200" b="0" i="1" u="none" strike="noStrike" kern="1200" dirty="0">
                <a:solidFill>
                  <a:schemeClr val="tx1"/>
                </a:solidFill>
                <a:effectLst/>
                <a:latin typeface="+mn-lt"/>
                <a:ea typeface="+mn-ea"/>
                <a:cs typeface="+mn-cs"/>
              </a:rPr>
              <a:t>, our matching is </a:t>
            </a:r>
            <a:r>
              <a:rPr lang="en-US" sz="1200" b="1" i="1" u="none" strike="noStrike" kern="1200" dirty="0">
                <a:solidFill>
                  <a:schemeClr val="tx1"/>
                </a:solidFill>
                <a:effectLst/>
                <a:latin typeface="+mn-lt"/>
                <a:ea typeface="+mn-ea"/>
                <a:cs typeface="+mn-cs"/>
              </a:rPr>
              <a:t>directional</a:t>
            </a:r>
            <a:r>
              <a:rPr lang="en-US" sz="1200" b="0" i="1" u="none" strike="noStrike" kern="1200" dirty="0">
                <a:solidFill>
                  <a:schemeClr val="tx1"/>
                </a:solidFill>
                <a:effectLst/>
                <a:latin typeface="+mn-lt"/>
                <a:ea typeface="+mn-ea"/>
                <a:cs typeface="+mn-cs"/>
              </a:rPr>
              <a:t> — we only require that every path in N0 has a corresponding path  in N1. This is why we refer to the approach as </a:t>
            </a:r>
            <a:r>
              <a:rPr lang="en-US" sz="1200" b="1" i="1" u="none" strike="noStrike" kern="1200" dirty="0" err="1">
                <a:solidFill>
                  <a:schemeClr val="tx1"/>
                </a:solidFill>
                <a:effectLst/>
                <a:latin typeface="+mn-lt"/>
                <a:ea typeface="+mn-ea"/>
                <a:cs typeface="+mn-cs"/>
              </a:rPr>
              <a:t>Antarbhukti</a:t>
            </a:r>
            <a:r>
              <a:rPr lang="en-US" sz="1200" b="0" i="1" u="none" strike="noStrike" kern="1200" dirty="0">
                <a:solidFill>
                  <a:schemeClr val="tx1"/>
                </a:solidFill>
                <a:effectLst/>
                <a:latin typeface="+mn-lt"/>
                <a:ea typeface="+mn-ea"/>
                <a:cs typeface="+mn-cs"/>
              </a:rPr>
              <a:t> — one net being included within another.</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DCEC-720F-71DC-6E13-23F2CF4387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D25CEBB-E144-3A27-769B-483A65335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32EA788-58A6-8DE8-5EF9-55A453F32BD0}"/>
              </a:ext>
            </a:extLst>
          </p:cNvPr>
          <p:cNvSpPr>
            <a:spLocks noGrp="1"/>
          </p:cNvSpPr>
          <p:nvPr>
            <p:ph type="dt" sz="half" idx="10"/>
          </p:nvPr>
        </p:nvSpPr>
        <p:spPr/>
        <p:txBody>
          <a:bodyPr/>
          <a:lstStyle/>
          <a:p>
            <a:fld id="{38D7912C-197B-B847-94B9-8404C3FC9170}" type="datetime1">
              <a:rPr lang="en-US" smtClean="0"/>
              <a:t>5/11/2026</a:t>
            </a:fld>
            <a:endParaRPr lang="en-US"/>
          </a:p>
        </p:txBody>
      </p:sp>
      <p:sp>
        <p:nvSpPr>
          <p:cNvPr id="5" name="Footer Placeholder 4">
            <a:extLst>
              <a:ext uri="{FF2B5EF4-FFF2-40B4-BE49-F238E27FC236}">
                <a16:creationId xmlns:a16="http://schemas.microsoft.com/office/drawing/2014/main" id="{F12F8524-1B60-D21B-6555-8B88CD75B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CAC78-0112-0C40-37C9-AB64E2327C30}"/>
              </a:ext>
            </a:extLst>
          </p:cNvPr>
          <p:cNvSpPr>
            <a:spLocks noGrp="1"/>
          </p:cNvSpPr>
          <p:nvPr>
            <p:ph type="sldNum" sz="quarter" idx="12"/>
          </p:nvPr>
        </p:nvSpPr>
        <p:spPr/>
        <p:txBody>
          <a:bodyPr/>
          <a:lstStyle/>
          <a:p>
            <a:fld id="{C1FF6DA9-008F-8B48-92A6-B652298478BF}" type="slidenum">
              <a:rPr lang="en-US" smtClean="0"/>
              <a:pPr/>
              <a:t>‹#›</a:t>
            </a:fld>
            <a:endParaRPr lang="en-US"/>
          </a:p>
        </p:txBody>
      </p:sp>
      <p:pic>
        <p:nvPicPr>
          <p:cNvPr id="7" name="Picture 6">
            <a:extLst>
              <a:ext uri="{FF2B5EF4-FFF2-40B4-BE49-F238E27FC236}">
                <a16:creationId xmlns:a16="http://schemas.microsoft.com/office/drawing/2014/main" id="{5015BFB6-1629-B699-91ED-07BD4540FE7D}"/>
              </a:ext>
            </a:extLst>
          </p:cNvPr>
          <p:cNvPicPr>
            <a:picLocks noChangeAspect="1"/>
          </p:cNvPicPr>
          <p:nvPr userDrawn="1"/>
        </p:nvPicPr>
        <p:blipFill>
          <a:blip r:embed="rId2"/>
          <a:stretch>
            <a:fillRect/>
          </a:stretch>
        </p:blipFill>
        <p:spPr>
          <a:xfrm>
            <a:off x="0" y="3008827"/>
            <a:ext cx="12207182" cy="3833926"/>
          </a:xfrm>
          <a:prstGeom prst="rect">
            <a:avLst/>
          </a:prstGeom>
        </p:spPr>
      </p:pic>
      <p:pic>
        <p:nvPicPr>
          <p:cNvPr id="8" name="Picture 7">
            <a:extLst>
              <a:ext uri="{FF2B5EF4-FFF2-40B4-BE49-F238E27FC236}">
                <a16:creationId xmlns:a16="http://schemas.microsoft.com/office/drawing/2014/main" id="{4B7BA5D3-6F18-B3EF-6C25-BE5815C0C414}"/>
              </a:ext>
            </a:extLst>
          </p:cNvPr>
          <p:cNvPicPr>
            <a:picLocks noChangeAspect="1"/>
          </p:cNvPicPr>
          <p:nvPr userDrawn="1"/>
        </p:nvPicPr>
        <p:blipFill>
          <a:blip r:embed="rId3"/>
          <a:stretch>
            <a:fillRect/>
          </a:stretch>
        </p:blipFill>
        <p:spPr>
          <a:xfrm>
            <a:off x="0" y="8906"/>
            <a:ext cx="2745524" cy="803184"/>
          </a:xfrm>
          <a:prstGeom prst="rect">
            <a:avLst/>
          </a:prstGeom>
        </p:spPr>
      </p:pic>
    </p:spTree>
    <p:extLst>
      <p:ext uri="{BB962C8B-B14F-4D97-AF65-F5344CB8AC3E}">
        <p14:creationId xmlns:p14="http://schemas.microsoft.com/office/powerpoint/2010/main" val="413308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B758-AE08-20D6-ED5A-A599910D6F1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FF541DB-E0E6-5EE3-4FF2-D749E7BA21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4F35083-E977-70FB-1660-565324E82FAE}"/>
              </a:ext>
            </a:extLst>
          </p:cNvPr>
          <p:cNvSpPr>
            <a:spLocks noGrp="1"/>
          </p:cNvSpPr>
          <p:nvPr>
            <p:ph type="dt" sz="half" idx="10"/>
          </p:nvPr>
        </p:nvSpPr>
        <p:spPr/>
        <p:txBody>
          <a:bodyPr/>
          <a:lstStyle/>
          <a:p>
            <a:fld id="{6C9EF135-266B-E94D-B5B2-48AE80D4194A}" type="datetime1">
              <a:rPr lang="en-US" smtClean="0"/>
              <a:t>5/11/2026</a:t>
            </a:fld>
            <a:endParaRPr lang="en-US"/>
          </a:p>
        </p:txBody>
      </p:sp>
      <p:sp>
        <p:nvSpPr>
          <p:cNvPr id="5" name="Footer Placeholder 4">
            <a:extLst>
              <a:ext uri="{FF2B5EF4-FFF2-40B4-BE49-F238E27FC236}">
                <a16:creationId xmlns:a16="http://schemas.microsoft.com/office/drawing/2014/main" id="{F5CD4B34-FA04-4C29-020B-703F22DC6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1A8BF2-763E-9E12-9804-317A65237E3D}"/>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5547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B521D-7721-DA3D-4877-FF286626E0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A771C07-19B9-750B-56DB-02AA0B8641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4C7705-9A0A-4ADC-0496-7024A3DD515C}"/>
              </a:ext>
            </a:extLst>
          </p:cNvPr>
          <p:cNvSpPr>
            <a:spLocks noGrp="1"/>
          </p:cNvSpPr>
          <p:nvPr>
            <p:ph type="dt" sz="half" idx="10"/>
          </p:nvPr>
        </p:nvSpPr>
        <p:spPr/>
        <p:txBody>
          <a:bodyPr/>
          <a:lstStyle/>
          <a:p>
            <a:fld id="{0CD83E5E-241A-374C-AAAB-F24427F1F402}" type="datetime1">
              <a:rPr lang="en-US" smtClean="0"/>
              <a:t>5/11/2026</a:t>
            </a:fld>
            <a:endParaRPr lang="en-US"/>
          </a:p>
        </p:txBody>
      </p:sp>
      <p:sp>
        <p:nvSpPr>
          <p:cNvPr id="5" name="Footer Placeholder 4">
            <a:extLst>
              <a:ext uri="{FF2B5EF4-FFF2-40B4-BE49-F238E27FC236}">
                <a16:creationId xmlns:a16="http://schemas.microsoft.com/office/drawing/2014/main" id="{9CC5737A-4EF9-F118-451D-D9F5B97DF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FDC4B-7D9C-4D37-823F-D083686FBD7E}"/>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7228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346" y="169977"/>
            <a:ext cx="4395900" cy="1049470"/>
          </a:xfrm>
        </p:spPr>
        <p:txBody>
          <a:bodyPr anchor="b">
            <a:noAutofit/>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4686298" y="172879"/>
            <a:ext cx="7352356" cy="59896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6063" y="6412838"/>
            <a:ext cx="1565937" cy="365125"/>
          </a:xfrm>
        </p:spPr>
        <p:txBody>
          <a:bodyPr/>
          <a:lstStyle/>
          <a:p>
            <a:fld id="{B5454915-7534-2748-8759-0AA8B7CF0756}" type="datetime1">
              <a:rPr lang="en-US" smtClean="0"/>
              <a:t>5/11/2026</a:t>
            </a:fld>
            <a:endParaRPr lang="en-US"/>
          </a:p>
        </p:txBody>
      </p:sp>
      <p:sp>
        <p:nvSpPr>
          <p:cNvPr id="7" name="Slide Number Placeholder 6"/>
          <p:cNvSpPr>
            <a:spLocks noGrp="1"/>
          </p:cNvSpPr>
          <p:nvPr>
            <p:ph type="sldNum" sz="quarter" idx="12"/>
          </p:nvPr>
        </p:nvSpPr>
        <p:spPr>
          <a:xfrm>
            <a:off x="10227364" y="6409395"/>
            <a:ext cx="1811289" cy="365125"/>
          </a:xfrm>
        </p:spPr>
        <p:txBody>
          <a:bodyPr/>
          <a:lstStyle/>
          <a:p>
            <a:fld id="{C1FF6DA9-008F-8B48-92A6-B652298478BF}" type="slidenum">
              <a:rPr lang="en-US" smtClean="0"/>
              <a:t>‹#›</a:t>
            </a:fld>
            <a:endParaRPr lang="en-US"/>
          </a:p>
        </p:txBody>
      </p:sp>
      <p:pic>
        <p:nvPicPr>
          <p:cNvPr id="8" name="Picture 7">
            <a:extLst>
              <a:ext uri="{FF2B5EF4-FFF2-40B4-BE49-F238E27FC236}">
                <a16:creationId xmlns:a16="http://schemas.microsoft.com/office/drawing/2014/main" id="{EC8087F1-C838-AA66-7A4E-A051F9377236}"/>
              </a:ext>
            </a:extLst>
          </p:cNvPr>
          <p:cNvPicPr>
            <a:picLocks noChangeAspect="1"/>
          </p:cNvPicPr>
          <p:nvPr userDrawn="1"/>
        </p:nvPicPr>
        <p:blipFill>
          <a:blip r:embed="rId2"/>
          <a:stretch>
            <a:fillRect/>
          </a:stretch>
        </p:blipFill>
        <p:spPr>
          <a:xfrm>
            <a:off x="0" y="6273102"/>
            <a:ext cx="12192000" cy="79600"/>
          </a:xfrm>
          <a:prstGeom prst="rect">
            <a:avLst/>
          </a:prstGeom>
        </p:spPr>
      </p:pic>
      <p:pic>
        <p:nvPicPr>
          <p:cNvPr id="9" name="Picture 8">
            <a:extLst>
              <a:ext uri="{FF2B5EF4-FFF2-40B4-BE49-F238E27FC236}">
                <a16:creationId xmlns:a16="http://schemas.microsoft.com/office/drawing/2014/main" id="{B1A6067E-B91D-C837-45EB-B99D35F82C78}"/>
              </a:ext>
            </a:extLst>
          </p:cNvPr>
          <p:cNvPicPr>
            <a:picLocks noChangeAspect="1"/>
          </p:cNvPicPr>
          <p:nvPr userDrawn="1"/>
        </p:nvPicPr>
        <p:blipFill>
          <a:blip r:embed="rId2"/>
          <a:stretch>
            <a:fillRect/>
          </a:stretch>
        </p:blipFill>
        <p:spPr>
          <a:xfrm>
            <a:off x="57153" y="1238790"/>
            <a:ext cx="4549246" cy="70034"/>
          </a:xfrm>
          <a:prstGeom prst="rect">
            <a:avLst/>
          </a:prstGeom>
        </p:spPr>
      </p:pic>
      <p:sp>
        <p:nvSpPr>
          <p:cNvPr id="10" name="Rectangle 9">
            <a:extLst>
              <a:ext uri="{FF2B5EF4-FFF2-40B4-BE49-F238E27FC236}">
                <a16:creationId xmlns:a16="http://schemas.microsoft.com/office/drawing/2014/main" id="{A5645281-79A2-FE7F-3DCA-F625F8F5DA5F}"/>
              </a:ext>
            </a:extLst>
          </p:cNvPr>
          <p:cNvSpPr/>
          <p:nvPr userDrawn="1"/>
        </p:nvSpPr>
        <p:spPr>
          <a:xfrm>
            <a:off x="2032000" y="6386413"/>
            <a:ext cx="8195365" cy="417977"/>
          </a:xfrm>
          <a:prstGeom prst="rect">
            <a:avLst/>
          </a:prstGeom>
          <a:solidFill>
            <a:srgbClr val="0A285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TextBox 10">
            <a:extLst>
              <a:ext uri="{FF2B5EF4-FFF2-40B4-BE49-F238E27FC236}">
                <a16:creationId xmlns:a16="http://schemas.microsoft.com/office/drawing/2014/main" id="{B26E289E-8D34-1C8A-85FA-122E3E5DF523}"/>
              </a:ext>
            </a:extLst>
          </p:cNvPr>
          <p:cNvSpPr txBox="1"/>
          <p:nvPr userDrawn="1"/>
        </p:nvSpPr>
        <p:spPr>
          <a:xfrm>
            <a:off x="3700760" y="6457321"/>
            <a:ext cx="4823180" cy="254361"/>
          </a:xfrm>
          <a:prstGeom prst="rect">
            <a:avLst/>
          </a:prstGeom>
          <a:noFill/>
        </p:spPr>
        <p:txBody>
          <a:bodyPr wrap="none">
            <a:spAutoFit/>
          </a:bodyPr>
          <a:lstStyle/>
          <a:p>
            <a:pPr>
              <a:defRPr sz="1400" b="1">
                <a:solidFill>
                  <a:srgbClr val="FFFFFF"/>
                </a:solidFill>
              </a:defRPr>
            </a:pPr>
            <a:r>
              <a:rPr lang="en-US" sz="1400" dirty="0"/>
              <a:t>ATVA 2025 | </a:t>
            </a:r>
            <a:r>
              <a:rPr lang="en-US" sz="1400" dirty="0" err="1"/>
              <a:t>Antarbhukti</a:t>
            </a:r>
            <a:r>
              <a:rPr lang="en-US" sz="1400" dirty="0"/>
              <a:t>: PLC Software Containment Checking</a:t>
            </a:r>
          </a:p>
        </p:txBody>
      </p:sp>
      <p:sp>
        <p:nvSpPr>
          <p:cNvPr id="15" name="Content Placeholder 14">
            <a:extLst>
              <a:ext uri="{FF2B5EF4-FFF2-40B4-BE49-F238E27FC236}">
                <a16:creationId xmlns:a16="http://schemas.microsoft.com/office/drawing/2014/main" id="{9B2676A8-5DED-278B-3FB7-51948075DFC1}"/>
              </a:ext>
            </a:extLst>
          </p:cNvPr>
          <p:cNvSpPr>
            <a:spLocks noGrp="1"/>
          </p:cNvSpPr>
          <p:nvPr>
            <p:ph sz="quarter" idx="13"/>
          </p:nvPr>
        </p:nvSpPr>
        <p:spPr>
          <a:xfrm>
            <a:off x="153346" y="1419407"/>
            <a:ext cx="4395900" cy="4743112"/>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962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463B-1FC6-6683-B5B9-F4E1D720023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3644870-E1B5-722F-78C6-B80E139E9D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99D6D90-06D3-C0E8-FA19-81B1B2641A67}"/>
              </a:ext>
            </a:extLst>
          </p:cNvPr>
          <p:cNvSpPr>
            <a:spLocks noGrp="1"/>
          </p:cNvSpPr>
          <p:nvPr>
            <p:ph type="dt" sz="half" idx="10"/>
          </p:nvPr>
        </p:nvSpPr>
        <p:spPr/>
        <p:txBody>
          <a:bodyPr/>
          <a:lstStyle/>
          <a:p>
            <a:fld id="{AEBF0160-F6DC-A548-8445-DA3F5F1F50FD}" type="datetime1">
              <a:rPr lang="en-US" smtClean="0"/>
              <a:t>5/11/2026</a:t>
            </a:fld>
            <a:endParaRPr lang="en-US"/>
          </a:p>
        </p:txBody>
      </p:sp>
      <p:sp>
        <p:nvSpPr>
          <p:cNvPr id="5" name="Footer Placeholder 4">
            <a:extLst>
              <a:ext uri="{FF2B5EF4-FFF2-40B4-BE49-F238E27FC236}">
                <a16:creationId xmlns:a16="http://schemas.microsoft.com/office/drawing/2014/main" id="{F2BE87F8-EDED-4340-EA1A-454DCE2A8A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CB565EF-A698-1605-7FA2-424A851935B9}"/>
              </a:ext>
            </a:extLst>
          </p:cNvPr>
          <p:cNvSpPr>
            <a:spLocks noGrp="1"/>
          </p:cNvSpPr>
          <p:nvPr>
            <p:ph type="sldNum" sz="quarter" idx="12"/>
          </p:nvPr>
        </p:nvSpPr>
        <p:spPr/>
        <p:txBody>
          <a:bodyPr/>
          <a:lstStyle/>
          <a:p>
            <a:fld id="{C1FF6DA9-008F-8B48-92A6-B652298478BF}" type="slidenum">
              <a:rPr lang="en-US" smtClean="0"/>
              <a:t>‹#›</a:t>
            </a:fld>
            <a:endParaRPr lang="en-US"/>
          </a:p>
        </p:txBody>
      </p:sp>
      <p:pic>
        <p:nvPicPr>
          <p:cNvPr id="7" name="Picture 6">
            <a:extLst>
              <a:ext uri="{FF2B5EF4-FFF2-40B4-BE49-F238E27FC236}">
                <a16:creationId xmlns:a16="http://schemas.microsoft.com/office/drawing/2014/main" id="{D20EB450-954E-3CBB-604B-11D5E88CBE83}"/>
              </a:ext>
            </a:extLst>
          </p:cNvPr>
          <p:cNvPicPr>
            <a:picLocks noChangeAspect="1"/>
          </p:cNvPicPr>
          <p:nvPr userDrawn="1"/>
        </p:nvPicPr>
        <p:blipFill>
          <a:blip r:embed="rId2"/>
          <a:stretch>
            <a:fillRect/>
          </a:stretch>
        </p:blipFill>
        <p:spPr>
          <a:xfrm>
            <a:off x="0" y="1343880"/>
            <a:ext cx="12192000" cy="79600"/>
          </a:xfrm>
          <a:prstGeom prst="rect">
            <a:avLst/>
          </a:prstGeom>
        </p:spPr>
      </p:pic>
      <p:pic>
        <p:nvPicPr>
          <p:cNvPr id="8" name="Picture 7">
            <a:extLst>
              <a:ext uri="{FF2B5EF4-FFF2-40B4-BE49-F238E27FC236}">
                <a16:creationId xmlns:a16="http://schemas.microsoft.com/office/drawing/2014/main" id="{144A97C1-41E7-7809-4A95-CD54F4B59B5B}"/>
              </a:ext>
            </a:extLst>
          </p:cNvPr>
          <p:cNvPicPr>
            <a:picLocks noChangeAspect="1"/>
          </p:cNvPicPr>
          <p:nvPr userDrawn="1"/>
        </p:nvPicPr>
        <p:blipFill>
          <a:blip r:embed="rId2"/>
          <a:stretch>
            <a:fillRect/>
          </a:stretch>
        </p:blipFill>
        <p:spPr>
          <a:xfrm>
            <a:off x="33132" y="6296874"/>
            <a:ext cx="12192000" cy="79600"/>
          </a:xfrm>
          <a:prstGeom prst="rect">
            <a:avLst/>
          </a:prstGeom>
        </p:spPr>
      </p:pic>
      <p:sp>
        <p:nvSpPr>
          <p:cNvPr id="9" name="Rectangle 8">
            <a:extLst>
              <a:ext uri="{FF2B5EF4-FFF2-40B4-BE49-F238E27FC236}">
                <a16:creationId xmlns:a16="http://schemas.microsoft.com/office/drawing/2014/main" id="{075D49CE-6A98-906E-CA45-45D2EEF88C4F}"/>
              </a:ext>
            </a:extLst>
          </p:cNvPr>
          <p:cNvSpPr/>
          <p:nvPr userDrawn="1"/>
        </p:nvSpPr>
        <p:spPr>
          <a:xfrm>
            <a:off x="2032000" y="6386413"/>
            <a:ext cx="8195365" cy="417977"/>
          </a:xfrm>
          <a:prstGeom prst="rect">
            <a:avLst/>
          </a:prstGeom>
          <a:solidFill>
            <a:srgbClr val="0A285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TextBox 9">
            <a:extLst>
              <a:ext uri="{FF2B5EF4-FFF2-40B4-BE49-F238E27FC236}">
                <a16:creationId xmlns:a16="http://schemas.microsoft.com/office/drawing/2014/main" id="{0A0D2C02-A3E0-98D8-1339-B0E2F939B48D}"/>
              </a:ext>
            </a:extLst>
          </p:cNvPr>
          <p:cNvSpPr txBox="1"/>
          <p:nvPr userDrawn="1"/>
        </p:nvSpPr>
        <p:spPr>
          <a:xfrm>
            <a:off x="3700760" y="6457321"/>
            <a:ext cx="4823180" cy="254361"/>
          </a:xfrm>
          <a:prstGeom prst="rect">
            <a:avLst/>
          </a:prstGeom>
          <a:noFill/>
        </p:spPr>
        <p:txBody>
          <a:bodyPr wrap="none">
            <a:spAutoFit/>
          </a:bodyPr>
          <a:lstStyle/>
          <a:p>
            <a:pPr>
              <a:defRPr sz="1400" b="1">
                <a:solidFill>
                  <a:srgbClr val="FFFFFF"/>
                </a:solidFill>
              </a:defRPr>
            </a:pPr>
            <a:r>
              <a:rPr lang="en-US" sz="1400" dirty="0"/>
              <a:t>ATVA 2025 | </a:t>
            </a:r>
            <a:r>
              <a:rPr lang="en-US" sz="1400" dirty="0" err="1"/>
              <a:t>Antarbhukti</a:t>
            </a:r>
            <a:r>
              <a:rPr lang="en-US" sz="1400" dirty="0"/>
              <a:t>: PLC Software Containment Checking</a:t>
            </a:r>
          </a:p>
        </p:txBody>
      </p:sp>
    </p:spTree>
    <p:extLst>
      <p:ext uri="{BB962C8B-B14F-4D97-AF65-F5344CB8AC3E}">
        <p14:creationId xmlns:p14="http://schemas.microsoft.com/office/powerpoint/2010/main" val="33069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F380-9516-05E6-3369-F09B71E773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C8BBD62-3738-D3F6-BCA4-ABAC179DD4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87C7EA-992B-49C4-7C20-30C04C522CCE}"/>
              </a:ext>
            </a:extLst>
          </p:cNvPr>
          <p:cNvSpPr>
            <a:spLocks noGrp="1"/>
          </p:cNvSpPr>
          <p:nvPr>
            <p:ph type="dt" sz="half" idx="10"/>
          </p:nvPr>
        </p:nvSpPr>
        <p:spPr/>
        <p:txBody>
          <a:bodyPr/>
          <a:lstStyle/>
          <a:p>
            <a:fld id="{90CB069B-6DE3-B64E-AEDF-1300DE76B9EB}" type="datetime1">
              <a:rPr lang="en-US" smtClean="0"/>
              <a:t>5/11/2026</a:t>
            </a:fld>
            <a:endParaRPr lang="en-US"/>
          </a:p>
        </p:txBody>
      </p:sp>
      <p:sp>
        <p:nvSpPr>
          <p:cNvPr id="5" name="Footer Placeholder 4">
            <a:extLst>
              <a:ext uri="{FF2B5EF4-FFF2-40B4-BE49-F238E27FC236}">
                <a16:creationId xmlns:a16="http://schemas.microsoft.com/office/drawing/2014/main" id="{FE2C79EC-50B0-D194-D67B-3C0CCF126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08A72-149B-593F-76FF-9207F07BBED0}"/>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7570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277D-D4F6-F618-4978-F4C8F0BEAB5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D129468-27F0-DA31-41B5-B1BAE7D4C1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E32D6AA-EAFD-7D83-B5F8-4EB46FF6F3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781874E-17E9-5BAB-7714-AFF9D0EA8A66}"/>
              </a:ext>
            </a:extLst>
          </p:cNvPr>
          <p:cNvSpPr>
            <a:spLocks noGrp="1"/>
          </p:cNvSpPr>
          <p:nvPr>
            <p:ph type="dt" sz="half" idx="10"/>
          </p:nvPr>
        </p:nvSpPr>
        <p:spPr/>
        <p:txBody>
          <a:bodyPr/>
          <a:lstStyle/>
          <a:p>
            <a:fld id="{E4A0405B-5329-2D4C-84D0-08F9C1F19AAF}" type="datetime1">
              <a:rPr lang="en-US" smtClean="0"/>
              <a:t>5/11/2026</a:t>
            </a:fld>
            <a:endParaRPr lang="en-US"/>
          </a:p>
        </p:txBody>
      </p:sp>
      <p:sp>
        <p:nvSpPr>
          <p:cNvPr id="6" name="Footer Placeholder 5">
            <a:extLst>
              <a:ext uri="{FF2B5EF4-FFF2-40B4-BE49-F238E27FC236}">
                <a16:creationId xmlns:a16="http://schemas.microsoft.com/office/drawing/2014/main" id="{7BBE2226-A986-F770-2B35-F5B2CD44D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1D03D2-DC6F-68C4-800B-AD32040C60E8}"/>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6268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A28C-EC67-C03F-DD82-55EF1633AB2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2AE6F1-D353-A321-E10B-D22B087548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A0702-BA04-86A9-B56A-05A270B10E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CC3E64-301B-796D-8F9F-DABBEA4B0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86FFE8-A5EF-9D75-BD00-7661CF3D77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D73C5E9-1AFE-EDBD-05BA-C50FFC40446B}"/>
              </a:ext>
            </a:extLst>
          </p:cNvPr>
          <p:cNvSpPr>
            <a:spLocks noGrp="1"/>
          </p:cNvSpPr>
          <p:nvPr>
            <p:ph type="dt" sz="half" idx="10"/>
          </p:nvPr>
        </p:nvSpPr>
        <p:spPr/>
        <p:txBody>
          <a:bodyPr/>
          <a:lstStyle/>
          <a:p>
            <a:fld id="{E504BBC1-6C35-8145-9138-D49110635CDE}" type="datetime1">
              <a:rPr lang="en-US" smtClean="0"/>
              <a:t>5/11/2026</a:t>
            </a:fld>
            <a:endParaRPr lang="en-US"/>
          </a:p>
        </p:txBody>
      </p:sp>
      <p:sp>
        <p:nvSpPr>
          <p:cNvPr id="8" name="Footer Placeholder 7">
            <a:extLst>
              <a:ext uri="{FF2B5EF4-FFF2-40B4-BE49-F238E27FC236}">
                <a16:creationId xmlns:a16="http://schemas.microsoft.com/office/drawing/2014/main" id="{9739E777-0C2A-E663-4B70-430155D43D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F2984C-B2F5-33E4-2E7E-1A63A1245B46}"/>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9027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7BAA-B6F4-4580-9875-11092092E10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7B85600-3202-1373-F0FE-A2E53E539377}"/>
              </a:ext>
            </a:extLst>
          </p:cNvPr>
          <p:cNvSpPr>
            <a:spLocks noGrp="1"/>
          </p:cNvSpPr>
          <p:nvPr>
            <p:ph type="dt" sz="half" idx="10"/>
          </p:nvPr>
        </p:nvSpPr>
        <p:spPr/>
        <p:txBody>
          <a:bodyPr/>
          <a:lstStyle/>
          <a:p>
            <a:fld id="{09B97621-65FB-A14D-B118-94DF181F6A78}" type="datetime1">
              <a:rPr lang="en-US" smtClean="0"/>
              <a:t>5/11/2026</a:t>
            </a:fld>
            <a:endParaRPr lang="en-US"/>
          </a:p>
        </p:txBody>
      </p:sp>
      <p:sp>
        <p:nvSpPr>
          <p:cNvPr id="4" name="Footer Placeholder 3">
            <a:extLst>
              <a:ext uri="{FF2B5EF4-FFF2-40B4-BE49-F238E27FC236}">
                <a16:creationId xmlns:a16="http://schemas.microsoft.com/office/drawing/2014/main" id="{352B2150-BDF0-AB46-AD75-4D80AB7C8FE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6BC7075-34DF-0759-ED48-E4298F11B67D}"/>
              </a:ext>
            </a:extLst>
          </p:cNvPr>
          <p:cNvSpPr>
            <a:spLocks noGrp="1"/>
          </p:cNvSpPr>
          <p:nvPr>
            <p:ph type="sldNum" sz="quarter" idx="12"/>
          </p:nvPr>
        </p:nvSpPr>
        <p:spPr/>
        <p:txBody>
          <a:bodyPr/>
          <a:lstStyle/>
          <a:p>
            <a:fld id="{C1FF6DA9-008F-8B48-92A6-B652298478BF}" type="slidenum">
              <a:rPr lang="en-US" smtClean="0"/>
              <a:t>‹#›</a:t>
            </a:fld>
            <a:endParaRPr lang="en-US"/>
          </a:p>
        </p:txBody>
      </p:sp>
      <p:pic>
        <p:nvPicPr>
          <p:cNvPr id="6" name="Picture 5">
            <a:extLst>
              <a:ext uri="{FF2B5EF4-FFF2-40B4-BE49-F238E27FC236}">
                <a16:creationId xmlns:a16="http://schemas.microsoft.com/office/drawing/2014/main" id="{02C229EE-B5DF-0057-D280-2FD73F63D7CD}"/>
              </a:ext>
            </a:extLst>
          </p:cNvPr>
          <p:cNvPicPr>
            <a:picLocks noChangeAspect="1"/>
          </p:cNvPicPr>
          <p:nvPr userDrawn="1"/>
        </p:nvPicPr>
        <p:blipFill>
          <a:blip r:embed="rId2"/>
          <a:stretch>
            <a:fillRect/>
          </a:stretch>
        </p:blipFill>
        <p:spPr>
          <a:xfrm>
            <a:off x="0" y="1086703"/>
            <a:ext cx="12192000" cy="79600"/>
          </a:xfrm>
          <a:prstGeom prst="rect">
            <a:avLst/>
          </a:prstGeom>
        </p:spPr>
      </p:pic>
      <p:sp>
        <p:nvSpPr>
          <p:cNvPr id="7" name="Rectangle 6">
            <a:extLst>
              <a:ext uri="{FF2B5EF4-FFF2-40B4-BE49-F238E27FC236}">
                <a16:creationId xmlns:a16="http://schemas.microsoft.com/office/drawing/2014/main" id="{BD2CBECE-3E68-BE08-D93D-9D9C4B6670CF}"/>
              </a:ext>
            </a:extLst>
          </p:cNvPr>
          <p:cNvSpPr/>
          <p:nvPr userDrawn="1"/>
        </p:nvSpPr>
        <p:spPr>
          <a:xfrm>
            <a:off x="2032000" y="6386413"/>
            <a:ext cx="8195365" cy="417977"/>
          </a:xfrm>
          <a:prstGeom prst="rect">
            <a:avLst/>
          </a:prstGeom>
          <a:solidFill>
            <a:srgbClr val="0A285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TextBox 7">
            <a:extLst>
              <a:ext uri="{FF2B5EF4-FFF2-40B4-BE49-F238E27FC236}">
                <a16:creationId xmlns:a16="http://schemas.microsoft.com/office/drawing/2014/main" id="{9E886222-54FD-9925-B76C-4E9B5BFBE240}"/>
              </a:ext>
            </a:extLst>
          </p:cNvPr>
          <p:cNvSpPr txBox="1"/>
          <p:nvPr userDrawn="1"/>
        </p:nvSpPr>
        <p:spPr>
          <a:xfrm>
            <a:off x="3700760" y="6457321"/>
            <a:ext cx="4823180" cy="254361"/>
          </a:xfrm>
          <a:prstGeom prst="rect">
            <a:avLst/>
          </a:prstGeom>
          <a:noFill/>
        </p:spPr>
        <p:txBody>
          <a:bodyPr wrap="none">
            <a:spAutoFit/>
          </a:bodyPr>
          <a:lstStyle/>
          <a:p>
            <a:pPr>
              <a:defRPr sz="1400" b="1">
                <a:solidFill>
                  <a:srgbClr val="FFFFFF"/>
                </a:solidFill>
              </a:defRPr>
            </a:pPr>
            <a:r>
              <a:rPr lang="en-US" sz="1400" dirty="0"/>
              <a:t>ATVA 2025 | </a:t>
            </a:r>
            <a:r>
              <a:rPr lang="en-US" sz="1400" dirty="0" err="1"/>
              <a:t>Antarbhukti</a:t>
            </a:r>
            <a:r>
              <a:rPr lang="en-US" sz="1400" dirty="0"/>
              <a:t>: PLC Software Containment Checking</a:t>
            </a:r>
          </a:p>
        </p:txBody>
      </p:sp>
    </p:spTree>
    <p:extLst>
      <p:ext uri="{BB962C8B-B14F-4D97-AF65-F5344CB8AC3E}">
        <p14:creationId xmlns:p14="http://schemas.microsoft.com/office/powerpoint/2010/main" val="38018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51B227-184C-833F-824E-C8B1F02A78B3}"/>
              </a:ext>
            </a:extLst>
          </p:cNvPr>
          <p:cNvSpPr>
            <a:spLocks noGrp="1"/>
          </p:cNvSpPr>
          <p:nvPr>
            <p:ph type="dt" sz="half" idx="10"/>
          </p:nvPr>
        </p:nvSpPr>
        <p:spPr/>
        <p:txBody>
          <a:bodyPr/>
          <a:lstStyle/>
          <a:p>
            <a:fld id="{1D6625D0-BB24-D147-8618-4A9F6C942B8A}" type="datetime1">
              <a:rPr lang="en-US" smtClean="0"/>
              <a:t>5/11/2026</a:t>
            </a:fld>
            <a:endParaRPr lang="en-US"/>
          </a:p>
        </p:txBody>
      </p:sp>
      <p:sp>
        <p:nvSpPr>
          <p:cNvPr id="3" name="Footer Placeholder 2">
            <a:extLst>
              <a:ext uri="{FF2B5EF4-FFF2-40B4-BE49-F238E27FC236}">
                <a16:creationId xmlns:a16="http://schemas.microsoft.com/office/drawing/2014/main" id="{195DBDCE-2DED-ACF2-A601-BFD611EEAF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FD2CDA-50EB-894F-164F-9CC6F66530A1}"/>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0556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D28D-C350-A1F5-89AB-411B63944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B14EF06-FD02-A4DE-DAB6-2D6FF029A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BBA373A-0661-ECBF-1875-E3EC81328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E51A1E-250A-C584-BFE1-27781E5537C9}"/>
              </a:ext>
            </a:extLst>
          </p:cNvPr>
          <p:cNvSpPr>
            <a:spLocks noGrp="1"/>
          </p:cNvSpPr>
          <p:nvPr>
            <p:ph type="dt" sz="half" idx="10"/>
          </p:nvPr>
        </p:nvSpPr>
        <p:spPr/>
        <p:txBody>
          <a:bodyPr/>
          <a:lstStyle/>
          <a:p>
            <a:fld id="{0C94BEE4-A743-A846-80CF-FFB78C21EC51}" type="datetime1">
              <a:rPr lang="en-US" smtClean="0"/>
              <a:t>5/11/2026</a:t>
            </a:fld>
            <a:endParaRPr lang="en-US"/>
          </a:p>
        </p:txBody>
      </p:sp>
      <p:sp>
        <p:nvSpPr>
          <p:cNvPr id="6" name="Footer Placeholder 5">
            <a:extLst>
              <a:ext uri="{FF2B5EF4-FFF2-40B4-BE49-F238E27FC236}">
                <a16:creationId xmlns:a16="http://schemas.microsoft.com/office/drawing/2014/main" id="{7D1209E3-CA8C-1B8C-1650-C7AE14717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F6FEEB-DE60-5B4B-6E84-0E649AB5EED3}"/>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53301967"/>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07F60-A773-B098-D7FC-8BC3A74C82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DF4A217-B620-1A0B-2354-7F02E1A825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0048C36-D96E-1D8C-292C-F1A45FDFC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D0B0ED-5064-6203-B672-C2E02DE8F5F1}"/>
              </a:ext>
            </a:extLst>
          </p:cNvPr>
          <p:cNvSpPr>
            <a:spLocks noGrp="1"/>
          </p:cNvSpPr>
          <p:nvPr>
            <p:ph type="dt" sz="half" idx="10"/>
          </p:nvPr>
        </p:nvSpPr>
        <p:spPr/>
        <p:txBody>
          <a:bodyPr/>
          <a:lstStyle/>
          <a:p>
            <a:fld id="{C279F4DF-440A-6046-BCA6-B8006F18A0BF}" type="datetime1">
              <a:rPr lang="en-US" smtClean="0"/>
              <a:t>5/11/2026</a:t>
            </a:fld>
            <a:endParaRPr lang="en-US"/>
          </a:p>
        </p:txBody>
      </p:sp>
      <p:sp>
        <p:nvSpPr>
          <p:cNvPr id="6" name="Footer Placeholder 5">
            <a:extLst>
              <a:ext uri="{FF2B5EF4-FFF2-40B4-BE49-F238E27FC236}">
                <a16:creationId xmlns:a16="http://schemas.microsoft.com/office/drawing/2014/main" id="{A0C4C6BB-B010-91B1-546D-0BFC02D43E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7916AC-E8BE-E6FF-3498-55DC6506BF19}"/>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2336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99870-A5ED-EDFA-CE65-23EE1308F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9DA4EFA-7C08-F003-8175-4EDF8B3AD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0B383C-2E70-2987-5CEF-6C86B1B6A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94BEE4-A743-A846-80CF-FFB78C21EC51}" type="datetime1">
              <a:rPr lang="en-US" smtClean="0"/>
              <a:t>5/11/2026</a:t>
            </a:fld>
            <a:endParaRPr lang="en-US"/>
          </a:p>
        </p:txBody>
      </p:sp>
      <p:sp>
        <p:nvSpPr>
          <p:cNvPr id="5" name="Footer Placeholder 4">
            <a:extLst>
              <a:ext uri="{FF2B5EF4-FFF2-40B4-BE49-F238E27FC236}">
                <a16:creationId xmlns:a16="http://schemas.microsoft.com/office/drawing/2014/main" id="{85DD8C8E-2549-6439-A4F0-222D1544E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9ABFDC-7802-8B9E-B60E-9941C318B5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13106311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8.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40.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25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ndustrial automation: definition and systems | GM Automations">
            <a:extLst>
              <a:ext uri="{FF2B5EF4-FFF2-40B4-BE49-F238E27FC236}">
                <a16:creationId xmlns:a16="http://schemas.microsoft.com/office/drawing/2014/main" id="{BEF86D5D-F0E2-219D-4599-2A05B6502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882" b="-1"/>
          <a:stretch>
            <a:fillRect/>
          </a:stretch>
        </p:blipFill>
        <p:spPr bwMode="auto">
          <a:xfrm>
            <a:off x="7905750" y="10"/>
            <a:ext cx="428625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3103" y="1638797"/>
            <a:ext cx="6582048" cy="3692028"/>
          </a:xfrm>
          <a:noFill/>
        </p:spPr>
        <p:txBody>
          <a:bodyPr vert="horz" lIns="91440" tIns="45720" rIns="91440" bIns="45720" rtlCol="0" anchor="b">
            <a:normAutofit/>
          </a:bodyPr>
          <a:lstStyle/>
          <a:p>
            <a:br>
              <a:rPr lang="en-US" sz="2900" dirty="0"/>
            </a:br>
            <a:br>
              <a:rPr lang="en-US" sz="2900" dirty="0"/>
            </a:br>
            <a:r>
              <a:rPr lang="en-US" sz="2900" dirty="0"/>
              <a:t>Soumyadip Bandyopadhyay</a:t>
            </a:r>
            <a:br>
              <a:rPr lang="en-US" sz="2900" dirty="0"/>
            </a:br>
            <a:endParaRPr lang="en-US" sz="2900" dirty="0"/>
          </a:p>
        </p:txBody>
      </p:sp>
      <p:sp>
        <p:nvSpPr>
          <p:cNvPr id="8" name="Date Placeholder 7">
            <a:extLst>
              <a:ext uri="{FF2B5EF4-FFF2-40B4-BE49-F238E27FC236}">
                <a16:creationId xmlns:a16="http://schemas.microsoft.com/office/drawing/2014/main" id="{DA78F114-8A67-A6ED-A43B-BA5BBF8162FA}"/>
              </a:ext>
            </a:extLst>
          </p:cNvPr>
          <p:cNvSpPr>
            <a:spLocks noGrp="1"/>
          </p:cNvSpPr>
          <p:nvPr>
            <p:ph type="dt" sz="half" idx="10"/>
          </p:nvPr>
        </p:nvSpPr>
        <p:spPr>
          <a:xfrm>
            <a:off x="838200" y="6356350"/>
            <a:ext cx="2156946" cy="365125"/>
          </a:xfrm>
        </p:spPr>
        <p:txBody>
          <a:bodyPr vert="horz" lIns="91440" tIns="45720" rIns="91440" bIns="45720" rtlCol="0" anchor="ctr">
            <a:normAutofit/>
          </a:bodyPr>
          <a:lstStyle/>
          <a:p>
            <a:pPr>
              <a:spcAft>
                <a:spcPts val="600"/>
              </a:spcAft>
              <a:defRPr/>
            </a:pPr>
            <a:fld id="{2B66BF42-1E6A-BE4D-A917-CAE1997F7834}" type="datetime1">
              <a:rPr lang="en-US">
                <a:solidFill>
                  <a:prstClr val="black">
                    <a:tint val="75000"/>
                  </a:prstClr>
                </a:solidFill>
                <a:latin typeface="Calibri" panose="020F0502020204030204"/>
              </a:rPr>
              <a:pPr>
                <a:spcAft>
                  <a:spcPts val="600"/>
                </a:spcAft>
                <a:defRPr/>
              </a:pPr>
              <a:t>5/11/2026</a:t>
            </a:fld>
            <a:endParaRPr lang="en-US">
              <a:solidFill>
                <a:prstClr val="black">
                  <a:tint val="75000"/>
                </a:prstClr>
              </a:solidFill>
              <a:latin typeface="Calibri" panose="020F0502020204030204"/>
            </a:endParaRPr>
          </a:p>
        </p:txBody>
      </p:sp>
      <p:sp>
        <p:nvSpPr>
          <p:cNvPr id="9" name="Slide Number Placeholder 8">
            <a:extLst>
              <a:ext uri="{FF2B5EF4-FFF2-40B4-BE49-F238E27FC236}">
                <a16:creationId xmlns:a16="http://schemas.microsoft.com/office/drawing/2014/main" id="{5F325B08-9069-0DF5-EB45-EC2DC24B5DFE}"/>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C1FF6DA9-008F-8B48-92A6-B652298478BF}" type="slidenum">
              <a:rPr lang="en-US">
                <a:solidFill>
                  <a:srgbClr val="FFFFFF"/>
                </a:solidFill>
                <a:latin typeface="Calibri" panose="020F0502020204030204"/>
              </a:rPr>
              <a:pPr>
                <a:spcAft>
                  <a:spcPts val="600"/>
                </a:spcAft>
                <a:defRPr/>
              </a:pPr>
              <a:t>1</a:t>
            </a:fld>
            <a:endParaRPr lang="en-US">
              <a:solidFill>
                <a:srgbClr val="FFFFFF"/>
              </a:solidFill>
              <a:latin typeface="Calibri" panose="020F0502020204030204"/>
            </a:endParaRPr>
          </a:p>
        </p:txBody>
      </p:sp>
      <p:sp>
        <p:nvSpPr>
          <p:cNvPr id="4" name="Rectangle 2">
            <a:extLst>
              <a:ext uri="{FF2B5EF4-FFF2-40B4-BE49-F238E27FC236}">
                <a16:creationId xmlns:a16="http://schemas.microsoft.com/office/drawing/2014/main" id="{E238940D-C2B7-7224-189F-F600BA4A4E1F}"/>
              </a:ext>
            </a:extLst>
          </p:cNvPr>
          <p:cNvSpPr>
            <a:spLocks noChangeArrowheads="1"/>
          </p:cNvSpPr>
          <p:nvPr/>
        </p:nvSpPr>
        <p:spPr bwMode="auto">
          <a:xfrm>
            <a:off x="314325" y="1551710"/>
            <a:ext cx="5486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000000"/>
                </a:solidFill>
                <a:effectLst/>
                <a:latin typeface="Aptos" panose="020B0004020202020204" pitchFamily="34" charset="0"/>
              </a:rPr>
              <a:t>Formal Verification of PLC Software Evolution Across Migration and Upgrade</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DEB0-848E-C4BB-B3F2-A8B77B447835}"/>
              </a:ext>
            </a:extLst>
          </p:cNvPr>
          <p:cNvSpPr>
            <a:spLocks noGrp="1"/>
          </p:cNvSpPr>
          <p:nvPr>
            <p:ph type="title"/>
          </p:nvPr>
        </p:nvSpPr>
        <p:spPr>
          <a:xfrm>
            <a:off x="153346" y="169977"/>
            <a:ext cx="4868480" cy="1049470"/>
          </a:xfrm>
        </p:spPr>
        <p:txBody>
          <a:bodyPr/>
          <a:lstStyle/>
          <a:p>
            <a:r>
              <a:rPr lang="en-US" dirty="0"/>
              <a:t>Concept of Execution Cut Point</a:t>
            </a:r>
          </a:p>
        </p:txBody>
      </p:sp>
      <p:pic>
        <p:nvPicPr>
          <p:cNvPr id="8" name="Content Placeholder 7" descr="extracted_img_8_0.png">
            <a:extLst>
              <a:ext uri="{FF2B5EF4-FFF2-40B4-BE49-F238E27FC236}">
                <a16:creationId xmlns:a16="http://schemas.microsoft.com/office/drawing/2014/main" id="{C2949AD4-39C2-FAC0-AAAA-B0F0CD8DF23F}"/>
              </a:ext>
            </a:extLst>
          </p:cNvPr>
          <p:cNvPicPr>
            <a:picLocks noGrp="1" noChangeAspect="1"/>
          </p:cNvPicPr>
          <p:nvPr>
            <p:ph idx="1"/>
          </p:nvPr>
        </p:nvPicPr>
        <p:blipFill>
          <a:blip r:embed="rId4"/>
          <a:stretch>
            <a:fillRect/>
          </a:stretch>
        </p:blipFill>
        <p:spPr>
          <a:xfrm>
            <a:off x="5540361" y="540940"/>
            <a:ext cx="5894247" cy="2038790"/>
          </a:xfrm>
          <a:prstGeom prst="rect">
            <a:avLst/>
          </a:prstGeom>
        </p:spPr>
      </p:pic>
      <p:sp>
        <p:nvSpPr>
          <p:cNvPr id="4" name="Date Placeholder 3">
            <a:extLst>
              <a:ext uri="{FF2B5EF4-FFF2-40B4-BE49-F238E27FC236}">
                <a16:creationId xmlns:a16="http://schemas.microsoft.com/office/drawing/2014/main" id="{3C19CB55-E74A-7E28-C81C-EE23F0D7B35D}"/>
              </a:ext>
            </a:extLst>
          </p:cNvPr>
          <p:cNvSpPr>
            <a:spLocks noGrp="1"/>
          </p:cNvSpPr>
          <p:nvPr>
            <p:ph type="dt" sz="half" idx="10"/>
          </p:nvPr>
        </p:nvSpPr>
        <p:spPr/>
        <p:txBody>
          <a:bodyPr/>
          <a:lstStyle/>
          <a:p>
            <a:fld id="{AEBF0160-F6DC-A548-8445-DA3F5F1F50FD}" type="datetime1">
              <a:rPr lang="en-US" smtClean="0"/>
              <a:t>5/11/2026</a:t>
            </a:fld>
            <a:endParaRPr lang="en-US"/>
          </a:p>
        </p:txBody>
      </p:sp>
      <p:sp>
        <p:nvSpPr>
          <p:cNvPr id="5" name="Slide Number Placeholder 4">
            <a:extLst>
              <a:ext uri="{FF2B5EF4-FFF2-40B4-BE49-F238E27FC236}">
                <a16:creationId xmlns:a16="http://schemas.microsoft.com/office/drawing/2014/main" id="{C4DE2041-3AA0-4D9E-0393-AF34149708D8}"/>
              </a:ext>
            </a:extLst>
          </p:cNvPr>
          <p:cNvSpPr>
            <a:spLocks noGrp="1"/>
          </p:cNvSpPr>
          <p:nvPr>
            <p:ph type="sldNum" sz="quarter" idx="12"/>
          </p:nvPr>
        </p:nvSpPr>
        <p:spPr/>
        <p:txBody>
          <a:bodyPr/>
          <a:lstStyle/>
          <a:p>
            <a:fld id="{C1FF6DA9-008F-8B48-92A6-B652298478BF}" type="slidenum">
              <a:rPr lang="en-US" smtClean="0"/>
              <a:t>10</a:t>
            </a:fld>
            <a:endParaRPr lang="en-US"/>
          </a:p>
        </p:txBody>
      </p:sp>
      <p:sp>
        <p:nvSpPr>
          <p:cNvPr id="7" name="Content Placeholder 6">
            <a:extLst>
              <a:ext uri="{FF2B5EF4-FFF2-40B4-BE49-F238E27FC236}">
                <a16:creationId xmlns:a16="http://schemas.microsoft.com/office/drawing/2014/main" id="{9C5D668F-A7CB-4170-1063-F29CD46AD76B}"/>
              </a:ext>
            </a:extLst>
          </p:cNvPr>
          <p:cNvSpPr>
            <a:spLocks noGrp="1"/>
          </p:cNvSpPr>
          <p:nvPr>
            <p:ph sz="quarter" idx="13"/>
          </p:nvPr>
        </p:nvSpPr>
        <p:spPr>
          <a:xfrm>
            <a:off x="194109" y="1460089"/>
            <a:ext cx="4786954" cy="4743112"/>
          </a:xfrm>
        </p:spPr>
        <p:txBody>
          <a:bodyPr>
            <a:normAutofit/>
          </a:bodyPr>
          <a:lstStyle/>
          <a:p>
            <a:r>
              <a:rPr lang="en-US" b="1" dirty="0"/>
              <a:t>Soundness</a:t>
            </a:r>
            <a:r>
              <a:rPr lang="en-US" dirty="0"/>
              <a:t>: Any computation can be represented as concatenation of parallel paths </a:t>
            </a:r>
            <a:r>
              <a:rPr lang="en-IN" dirty="0"/>
              <a:t>syntactically</a:t>
            </a:r>
            <a:r>
              <a:rPr lang="en-US" dirty="0"/>
              <a:t>.</a:t>
            </a:r>
          </a:p>
          <a:p>
            <a:r>
              <a:rPr lang="en-US" dirty="0"/>
              <a:t>To prove this, we need the concept of </a:t>
            </a:r>
            <a:r>
              <a:rPr lang="en-US" i="1" dirty="0"/>
              <a:t>execution cut-point</a:t>
            </a:r>
            <a:r>
              <a:rPr lang="en-US" dirty="0"/>
              <a:t>.</a:t>
            </a:r>
          </a:p>
          <a:p>
            <a:r>
              <a:rPr lang="en-US" b="1" dirty="0"/>
              <a:t>Effect:</a:t>
            </a:r>
            <a:r>
              <a:rPr lang="en-US" dirty="0"/>
              <a:t> Reduces state explosion, preserves PLC tick semantics, and improves symbolic equivalence precision</a:t>
            </a:r>
          </a:p>
        </p:txBody>
      </p:sp>
      <p:grpSp>
        <p:nvGrpSpPr>
          <p:cNvPr id="3" name="Group 2">
            <a:extLst>
              <a:ext uri="{FF2B5EF4-FFF2-40B4-BE49-F238E27FC236}">
                <a16:creationId xmlns:a16="http://schemas.microsoft.com/office/drawing/2014/main" id="{AFD5D9F2-1648-C4C2-21CE-FAAE245EB153}"/>
              </a:ext>
            </a:extLst>
          </p:cNvPr>
          <p:cNvGrpSpPr/>
          <p:nvPr/>
        </p:nvGrpSpPr>
        <p:grpSpPr>
          <a:xfrm>
            <a:off x="5207946" y="3111910"/>
            <a:ext cx="6761804" cy="3088708"/>
            <a:chOff x="5207946" y="3111910"/>
            <a:chExt cx="6761804" cy="3088708"/>
          </a:xfrm>
        </p:grpSpPr>
        <mc:AlternateContent xmlns:mc="http://schemas.openxmlformats.org/markup-compatibility/2006" xmlns:a14="http://schemas.microsoft.com/office/drawing/2010/main">
          <mc:Choice Requires="a14">
            <p:sp>
              <p:nvSpPr>
                <p:cNvPr id="9" name="Content Placeholder 6">
                  <a:extLst>
                    <a:ext uri="{FF2B5EF4-FFF2-40B4-BE49-F238E27FC236}">
                      <a16:creationId xmlns:a16="http://schemas.microsoft.com/office/drawing/2014/main" id="{BA40F663-0194-F51B-4204-D9BCA605912C}"/>
                    </a:ext>
                  </a:extLst>
                </p:cNvPr>
                <p:cNvSpPr txBox="1">
                  <a:spLocks/>
                </p:cNvSpPr>
                <p:nvPr/>
              </p:nvSpPr>
              <p:spPr>
                <a:xfrm>
                  <a:off x="5207946" y="3784199"/>
                  <a:ext cx="6761804" cy="241641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i="1" dirty="0"/>
                    <a:t>Let </a:t>
                  </a:r>
                  <a:r>
                    <a:rPr lang="en-US" b="1" i="1" dirty="0"/>
                    <a:t>P₁</a:t>
                  </a:r>
                  <a:r>
                    <a:rPr lang="en-US" i="1" dirty="0"/>
                    <a:t> be the Petri net of the original program and </a:t>
                  </a:r>
                  <a:r>
                    <a:rPr lang="en-US" b="1" i="1" dirty="0"/>
                    <a:t>P₂</a:t>
                  </a:r>
                  <a:r>
                    <a:rPr lang="en-US" i="1" dirty="0"/>
                    <a:t> be the net of the upgraded program. </a:t>
                  </a:r>
                  <a:r>
                    <a:rPr lang="en-US" b="1" i="1" dirty="0"/>
                    <a:t>P₁ is behaviorally contained in P₂</a:t>
                  </a:r>
                  <a:r>
                    <a:rPr lang="en-US" i="1" dirty="0"/>
                    <a:t> if </a:t>
                  </a:r>
                  <a14:m>
                    <m:oMath xmlns:m="http://schemas.openxmlformats.org/officeDocument/2006/math">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𝜇</m:t>
                          </m:r>
                        </m:e>
                        <m:sub>
                          <m:r>
                            <a:rPr lang="en-US" b="0" i="1" dirty="0" smtClean="0">
                              <a:latin typeface="Cambria Math" panose="02040503050406030204" pitchFamily="18" charset="0"/>
                            </a:rPr>
                            <m:t>𝑝</m:t>
                          </m:r>
                        </m:sub>
                      </m:sSub>
                    </m:oMath>
                  </a14:m>
                  <a:r>
                    <a:rPr lang="el-GR" i="1" dirty="0"/>
                    <a:t> </a:t>
                  </a:r>
                  <a:r>
                    <a:rPr lang="en-US" i="1" dirty="0"/>
                    <a:t>computation in P₁, </a:t>
                  </a:r>
                  <a14:m>
                    <m:oMath xmlns:m="http://schemas.openxmlformats.org/officeDocument/2006/math">
                      <m:r>
                        <a:rPr lang="en-US"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𝜇</m:t>
                          </m:r>
                        </m:e>
                        <m:sub>
                          <m:r>
                            <a:rPr lang="en-US" i="1" dirty="0">
                              <a:latin typeface="Cambria Math" panose="02040503050406030204" pitchFamily="18" charset="0"/>
                            </a:rPr>
                            <m:t>𝑝</m:t>
                          </m:r>
                          <m:r>
                            <a:rPr lang="en-US" b="0" i="1" dirty="0" smtClean="0">
                              <a:latin typeface="Cambria Math" panose="02040503050406030204" pitchFamily="18" charset="0"/>
                            </a:rPr>
                            <m:t>′</m:t>
                          </m:r>
                        </m:sub>
                      </m:sSub>
                    </m:oMath>
                  </a14:m>
                  <a:r>
                    <a:rPr lang="el-GR" i="1" dirty="0"/>
                    <a:t> </a:t>
                  </a:r>
                  <a:r>
                    <a:rPr lang="en-US" i="1" dirty="0"/>
                    <a:t>computation</a:t>
                  </a:r>
                  <a:r>
                    <a:rPr lang="el-GR" i="1" dirty="0"/>
                    <a:t> </a:t>
                  </a:r>
                  <a:r>
                    <a:rPr lang="en-US" i="1" dirty="0"/>
                    <a:t>in P₂ </a:t>
                  </a:r>
                  <a:r>
                    <a:rPr lang="en-US" i="1" dirty="0" err="1"/>
                    <a:t>s.t.</a:t>
                  </a:r>
                  <a:r>
                    <a:rPr lang="en-US" i="1" dirty="0"/>
                    <a:t> :</a:t>
                  </a:r>
                  <a:endParaRPr lang="en-US" dirty="0"/>
                </a:p>
                <a:p>
                  <a:pPr lvl="1"/>
                  <a:r>
                    <a:rPr lang="en-US" i="1" dirty="0"/>
                    <a:t>Both computations align 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m:t>
                          </m:r>
                        </m:sup>
                      </m:sSup>
                    </m:oMath>
                  </a14:m>
                  <a:endParaRPr lang="en-US" b="0" i="1" dirty="0"/>
                </a:p>
                <a:p>
                  <a:pPr lvl="1"/>
                  <a:r>
                    <a:rPr lang="en-US" i="1" dirty="0"/>
                    <a:t>Data and condition of executions are equivalent under a symbolic substitution mapping</a:t>
                  </a:r>
                </a:p>
                <a:p>
                  <a:pPr lvl="1"/>
                  <a:r>
                    <a:rPr lang="en-US" i="1" dirty="0"/>
                    <a:t>Control flow ordering is preserved or extended</a:t>
                  </a:r>
                  <a:endParaRPr lang="en-US" dirty="0"/>
                </a:p>
                <a:p>
                  <a:r>
                    <a:rPr lang="en-US" i="1" dirty="0"/>
                    <a:t>This matching relation forms the basis of our symbolic containment checking algorithm.</a:t>
                  </a:r>
                  <a:endParaRPr lang="en-US" dirty="0"/>
                </a:p>
              </p:txBody>
            </p:sp>
          </mc:Choice>
          <mc:Fallback xmlns="">
            <p:sp>
              <p:nvSpPr>
                <p:cNvPr id="9" name="Content Placeholder 6">
                  <a:extLst>
                    <a:ext uri="{FF2B5EF4-FFF2-40B4-BE49-F238E27FC236}">
                      <a16:creationId xmlns:a16="http://schemas.microsoft.com/office/drawing/2014/main" id="{BA40F663-0194-F51B-4204-D9BCA605912C}"/>
                    </a:ext>
                  </a:extLst>
                </p:cNvPr>
                <p:cNvSpPr txBox="1">
                  <a:spLocks noRot="1" noChangeAspect="1" noMove="1" noResize="1" noEditPoints="1" noAdjustHandles="1" noChangeArrowheads="1" noChangeShapeType="1" noTextEdit="1"/>
                </p:cNvSpPr>
                <p:nvPr/>
              </p:nvSpPr>
              <p:spPr>
                <a:xfrm>
                  <a:off x="5207946" y="3784199"/>
                  <a:ext cx="6761804" cy="2416419"/>
                </a:xfrm>
                <a:prstGeom prst="rect">
                  <a:avLst/>
                </a:prstGeom>
                <a:blipFill>
                  <a:blip r:embed="rId5"/>
                  <a:stretch>
                    <a:fillRect l="-631" t="-3283"/>
                  </a:stretch>
                </a:blipFill>
              </p:spPr>
              <p:txBody>
                <a:bodyPr/>
                <a:lstStyle/>
                <a:p>
                  <a:r>
                    <a:rPr lang="en-IN">
                      <a:noFill/>
                    </a:rPr>
                    <a:t> </a:t>
                  </a:r>
                </a:p>
              </p:txBody>
            </p:sp>
          </mc:Fallback>
        </mc:AlternateContent>
        <p:sp>
          <p:nvSpPr>
            <p:cNvPr id="10" name="Title 1">
              <a:extLst>
                <a:ext uri="{FF2B5EF4-FFF2-40B4-BE49-F238E27FC236}">
                  <a16:creationId xmlns:a16="http://schemas.microsoft.com/office/drawing/2014/main" id="{D540D69C-1375-44DC-666D-1CD2ADDA3476}"/>
                </a:ext>
              </a:extLst>
            </p:cNvPr>
            <p:cNvSpPr txBox="1">
              <a:spLocks/>
            </p:cNvSpPr>
            <p:nvPr/>
          </p:nvSpPr>
          <p:spPr>
            <a:xfrm>
              <a:off x="6964517" y="3111910"/>
              <a:ext cx="3676443" cy="596499"/>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a:solidFill>
                    <a:schemeClr val="tx1"/>
                  </a:solidFill>
                  <a:latin typeface="+mj-lt"/>
                  <a:ea typeface="+mj-ea"/>
                  <a:cs typeface="+mj-cs"/>
                </a:defRPr>
              </a:lvl1pPr>
            </a:lstStyle>
            <a:p>
              <a:r>
                <a:rPr lang="en-US" sz="2800" dirty="0"/>
                <a:t>What is Containment</a:t>
              </a:r>
            </a:p>
          </p:txBody>
        </p:sp>
      </p:grpSp>
    </p:spTree>
    <p:custDataLst>
      <p:tags r:id="rId1"/>
    </p:custDataLst>
    <p:extLst>
      <p:ext uri="{BB962C8B-B14F-4D97-AF65-F5344CB8AC3E}">
        <p14:creationId xmlns:p14="http://schemas.microsoft.com/office/powerpoint/2010/main" val="19243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9999" y="-35719"/>
            <a:ext cx="7487151" cy="1049470"/>
          </a:xfrm>
        </p:spPr>
        <p:txBody>
          <a:bodyPr/>
          <a:lstStyle/>
          <a:p>
            <a:r>
              <a:rPr dirty="0"/>
              <a:t>Containment </a:t>
            </a:r>
            <a:r>
              <a:rPr lang="en-IN" dirty="0"/>
              <a:t>Checking: Example1</a:t>
            </a:r>
            <a:endParaRPr dirty="0"/>
          </a:p>
        </p:txBody>
      </p:sp>
      <p:pic>
        <p:nvPicPr>
          <p:cNvPr id="43" name="Content Placeholder 42">
            <a:extLst>
              <a:ext uri="{FF2B5EF4-FFF2-40B4-BE49-F238E27FC236}">
                <a16:creationId xmlns:a16="http://schemas.microsoft.com/office/drawing/2014/main" id="{2D1C2994-0721-0BC5-84E2-70B0A819CD03}"/>
              </a:ext>
            </a:extLst>
          </p:cNvPr>
          <p:cNvPicPr>
            <a:picLocks noGrp="1" noChangeAspect="1"/>
          </p:cNvPicPr>
          <p:nvPr>
            <p:ph idx="1"/>
          </p:nvPr>
        </p:nvPicPr>
        <p:blipFill>
          <a:blip r:embed="rId4"/>
          <a:stretch>
            <a:fillRect/>
          </a:stretch>
        </p:blipFill>
        <p:spPr>
          <a:xfrm>
            <a:off x="104775" y="1285875"/>
            <a:ext cx="12038013" cy="3685035"/>
          </a:xfrm>
        </p:spPr>
      </p:pic>
      <p:sp>
        <p:nvSpPr>
          <p:cNvPr id="7" name="Date Placeholder 6">
            <a:extLst>
              <a:ext uri="{FF2B5EF4-FFF2-40B4-BE49-F238E27FC236}">
                <a16:creationId xmlns:a16="http://schemas.microsoft.com/office/drawing/2014/main" id="{0DAB317B-6B1B-688F-173C-A6D2A5F46489}"/>
              </a:ext>
            </a:extLst>
          </p:cNvPr>
          <p:cNvSpPr>
            <a:spLocks noGrp="1"/>
          </p:cNvSpPr>
          <p:nvPr>
            <p:ph type="dt" sz="half" idx="10"/>
          </p:nvPr>
        </p:nvSpPr>
        <p:spPr/>
        <p:txBody>
          <a:bodyPr/>
          <a:lstStyle/>
          <a:p>
            <a:fld id="{4D2C8792-B933-BB4C-9A0F-0ACD4E13C198}" type="datetime1">
              <a:rPr lang="en-US" smtClean="0"/>
              <a:t>5/11/2026</a:t>
            </a:fld>
            <a:endParaRPr lang="en-US"/>
          </a:p>
        </p:txBody>
      </p:sp>
      <p:sp>
        <p:nvSpPr>
          <p:cNvPr id="8" name="Slide Number Placeholder 7">
            <a:extLst>
              <a:ext uri="{FF2B5EF4-FFF2-40B4-BE49-F238E27FC236}">
                <a16:creationId xmlns:a16="http://schemas.microsoft.com/office/drawing/2014/main" id="{EF9BFFAB-6EC0-3CD7-225F-75E4CE412847}"/>
              </a:ext>
            </a:extLst>
          </p:cNvPr>
          <p:cNvSpPr>
            <a:spLocks noGrp="1"/>
          </p:cNvSpPr>
          <p:nvPr>
            <p:ph type="sldNum" sz="quarter" idx="12"/>
          </p:nvPr>
        </p:nvSpPr>
        <p:spPr/>
        <p:txBody>
          <a:bodyPr/>
          <a:lstStyle/>
          <a:p>
            <a:fld id="{C1FF6DA9-008F-8B48-92A6-B652298478BF}" type="slidenum">
              <a:rPr lang="en-US" smtClean="0"/>
              <a:t>11</a:t>
            </a:fld>
            <a:endParaRPr lang="en-US"/>
          </a:p>
        </p:txBody>
      </p:sp>
      <p:sp>
        <p:nvSpPr>
          <p:cNvPr id="4" name="TextBox 3"/>
          <p:cNvSpPr txBox="1"/>
          <p:nvPr/>
        </p:nvSpPr>
        <p:spPr>
          <a:xfrm>
            <a:off x="1615440" y="6217920"/>
            <a:ext cx="3435556" cy="523220"/>
          </a:xfrm>
          <a:prstGeom prst="rect">
            <a:avLst/>
          </a:prstGeom>
          <a:noFill/>
        </p:spPr>
        <p:txBody>
          <a:bodyPr wrap="none">
            <a:spAutoFit/>
          </a:bodyPr>
          <a:lstStyle/>
          <a:p>
            <a:endParaRPr/>
          </a:p>
          <a:p>
            <a:pPr>
              <a:defRPr sz="1000" i="1">
                <a:solidFill>
                  <a:srgbClr val="646464"/>
                </a:solidFill>
              </a:defRPr>
            </a:pPr>
            <a:r>
              <a:rPr sz="1000"/>
              <a:t>ATVA 2025 | Antarbhukti: PLC Software Containment Checking</a:t>
            </a:r>
          </a:p>
        </p:txBody>
      </p:sp>
      <p:sp>
        <p:nvSpPr>
          <p:cNvPr id="6" name="TextBox 5"/>
          <p:cNvSpPr txBox="1"/>
          <p:nvPr/>
        </p:nvSpPr>
        <p:spPr>
          <a:xfrm>
            <a:off x="1706881" y="45721"/>
            <a:ext cx="2636427" cy="307777"/>
          </a:xfrm>
          <a:prstGeom prst="rect">
            <a:avLst/>
          </a:prstGeom>
          <a:noFill/>
        </p:spPr>
        <p:txBody>
          <a:bodyPr wrap="none">
            <a:spAutoFit/>
          </a:bodyPr>
          <a:lstStyle/>
          <a:p>
            <a:pPr>
              <a:defRPr sz="1400" b="1">
                <a:solidFill>
                  <a:srgbClr val="FFFFFF"/>
                </a:solidFill>
              </a:defRPr>
            </a:pPr>
            <a:r>
              <a:rPr sz="1400"/>
              <a:t>ATVA 2025 — Formal Verification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6BA8C2D-51D7-9833-DC19-689AA92519E2}"/>
                  </a:ext>
                </a:extLst>
              </p:cNvPr>
              <p:cNvSpPr txBox="1"/>
              <p:nvPr/>
            </p:nvSpPr>
            <p:spPr>
              <a:xfrm>
                <a:off x="1499830" y="5013788"/>
                <a:ext cx="3281720" cy="121655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70C0"/>
                              </a:solidFill>
                              <a:latin typeface="Cambria Math" panose="02040503050406030204" pitchFamily="18" charset="0"/>
                            </a:rPr>
                          </m:ctrlPr>
                        </m:sSubPr>
                        <m:e>
                          <m:r>
                            <a:rPr lang="en-US" sz="2400" b="1" i="1" dirty="0" smtClean="0">
                              <a:solidFill>
                                <a:srgbClr val="0070C0"/>
                              </a:solidFill>
                              <a:latin typeface="Cambria Math" panose="02040503050406030204" pitchFamily="18" charset="0"/>
                            </a:rPr>
                            <m:t>𝜶</m:t>
                          </m:r>
                        </m:e>
                        <m:sub>
                          <m:r>
                            <a:rPr lang="en-US" sz="2400" b="1" i="1" dirty="0" smtClean="0">
                              <a:solidFill>
                                <a:srgbClr val="0070C0"/>
                              </a:solidFill>
                              <a:latin typeface="Cambria Math" panose="02040503050406030204" pitchFamily="18" charset="0"/>
                            </a:rPr>
                            <m:t>𝟏</m:t>
                          </m:r>
                        </m:sub>
                      </m:sSub>
                      <m:r>
                        <a:rPr lang="en-US" sz="2400" b="1" i="1" dirty="0" smtClean="0">
                          <a:solidFill>
                            <a:srgbClr val="0070C0"/>
                          </a:solidFill>
                          <a:latin typeface="Cambria Math" panose="02040503050406030204" pitchFamily="18" charset="0"/>
                        </a:rPr>
                        <m:t>≃</m:t>
                      </m:r>
                      <m:sSub>
                        <m:sSubPr>
                          <m:ctrlPr>
                            <a:rPr lang="en-US" sz="2400" b="1" i="1" dirty="0">
                              <a:solidFill>
                                <a:srgbClr val="0070C0"/>
                              </a:solidFill>
                              <a:latin typeface="Cambria Math" panose="02040503050406030204" pitchFamily="18" charset="0"/>
                            </a:rPr>
                          </m:ctrlPr>
                        </m:sSubPr>
                        <m:e>
                          <m:r>
                            <a:rPr lang="en-US" sz="2400" b="1" i="1" dirty="0" smtClean="0">
                              <a:solidFill>
                                <a:srgbClr val="0070C0"/>
                              </a:solidFill>
                              <a:latin typeface="Cambria Math" panose="02040503050406030204" pitchFamily="18" charset="0"/>
                            </a:rPr>
                            <m:t>𝜷</m:t>
                          </m:r>
                        </m:e>
                        <m:sub>
                          <m:r>
                            <a:rPr lang="en-US" sz="2400" b="1" i="1" dirty="0">
                              <a:solidFill>
                                <a:srgbClr val="0070C0"/>
                              </a:solidFill>
                              <a:latin typeface="Cambria Math" panose="02040503050406030204" pitchFamily="18" charset="0"/>
                            </a:rPr>
                            <m:t>𝟏</m:t>
                          </m:r>
                        </m:sub>
                      </m:sSub>
                      <m:r>
                        <a:rPr lang="en-US" sz="2400" b="1" i="1" dirty="0">
                          <a:solidFill>
                            <a:srgbClr val="0070C0"/>
                          </a:solidFill>
                          <a:latin typeface="Cambria Math" panose="02040503050406030204" pitchFamily="18" charset="0"/>
                        </a:rPr>
                        <m:t>,</m:t>
                      </m:r>
                      <m:sSub>
                        <m:sSubPr>
                          <m:ctrlPr>
                            <a:rPr lang="en-US" sz="2400" b="1" i="1" dirty="0" smtClean="0">
                              <a:solidFill>
                                <a:srgbClr val="0070C0"/>
                              </a:solidFill>
                              <a:latin typeface="Cambria Math" panose="02040503050406030204" pitchFamily="18" charset="0"/>
                            </a:rPr>
                          </m:ctrlPr>
                        </m:sSubPr>
                        <m:e>
                          <m:r>
                            <a:rPr lang="en-US" sz="2400" b="1" i="1" dirty="0" smtClean="0">
                              <a:solidFill>
                                <a:srgbClr val="0070C0"/>
                              </a:solidFill>
                              <a:latin typeface="Cambria Math" panose="02040503050406030204" pitchFamily="18" charset="0"/>
                            </a:rPr>
                            <m:t>𝜷</m:t>
                          </m:r>
                        </m:e>
                        <m:sub>
                          <m:r>
                            <a:rPr lang="en-US" sz="2400" b="1" i="1" dirty="0" smtClean="0">
                              <a:solidFill>
                                <a:srgbClr val="0070C0"/>
                              </a:solidFill>
                              <a:latin typeface="Cambria Math" panose="02040503050406030204" pitchFamily="18" charset="0"/>
                            </a:rPr>
                            <m:t>𝟐</m:t>
                          </m:r>
                        </m:sub>
                      </m:sSub>
                    </m:oMath>
                  </m:oMathPara>
                </a14:m>
                <a:endParaRPr lang="en-US" sz="2400" b="1" dirty="0">
                  <a:solidFill>
                    <a:srgbClr val="0070C0"/>
                  </a:solidFill>
                </a:endParaRPr>
              </a:p>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00B050"/>
                              </a:solidFill>
                              <a:latin typeface="Cambria Math" panose="02040503050406030204" pitchFamily="18" charset="0"/>
                            </a:rPr>
                          </m:ctrlPr>
                        </m:sSubPr>
                        <m:e>
                          <m:r>
                            <a:rPr lang="en-US" sz="2400" b="1" i="1" dirty="0" smtClean="0">
                              <a:solidFill>
                                <a:srgbClr val="00B050"/>
                              </a:solidFill>
                              <a:latin typeface="Cambria Math" panose="02040503050406030204" pitchFamily="18" charset="0"/>
                            </a:rPr>
                            <m:t>𝜶</m:t>
                          </m:r>
                        </m:e>
                        <m:sub>
                          <m:r>
                            <a:rPr lang="en-US" sz="2400" b="1" i="1" dirty="0">
                              <a:solidFill>
                                <a:srgbClr val="00B050"/>
                              </a:solidFill>
                              <a:latin typeface="Cambria Math" panose="02040503050406030204" pitchFamily="18" charset="0"/>
                            </a:rPr>
                            <m:t>𝟑</m:t>
                          </m:r>
                        </m:sub>
                      </m:sSub>
                      <m:r>
                        <a:rPr lang="en-US" sz="2400" b="1" i="1" dirty="0" smtClean="0">
                          <a:solidFill>
                            <a:srgbClr val="00B050"/>
                          </a:solidFill>
                          <a:latin typeface="Cambria Math" panose="02040503050406030204" pitchFamily="18" charset="0"/>
                        </a:rPr>
                        <m:t>≃</m:t>
                      </m:r>
                      <m:sSub>
                        <m:sSubPr>
                          <m:ctrlPr>
                            <a:rPr lang="en-US" sz="2400" b="1" i="1" dirty="0" smtClean="0">
                              <a:solidFill>
                                <a:srgbClr val="00B050"/>
                              </a:solidFill>
                              <a:latin typeface="Cambria Math" panose="02040503050406030204" pitchFamily="18" charset="0"/>
                            </a:rPr>
                          </m:ctrlPr>
                        </m:sSubPr>
                        <m:e>
                          <m:r>
                            <a:rPr lang="en-US" sz="2400" b="1" i="1" dirty="0" smtClean="0">
                              <a:solidFill>
                                <a:srgbClr val="00B050"/>
                              </a:solidFill>
                              <a:latin typeface="Cambria Math" panose="02040503050406030204" pitchFamily="18" charset="0"/>
                            </a:rPr>
                            <m:t>𝜷</m:t>
                          </m:r>
                        </m:e>
                        <m:sub>
                          <m:r>
                            <a:rPr lang="en-US" sz="2400" b="1" i="1" dirty="0" smtClean="0">
                              <a:solidFill>
                                <a:srgbClr val="00B050"/>
                              </a:solidFill>
                              <a:latin typeface="Cambria Math" panose="02040503050406030204" pitchFamily="18" charset="0"/>
                            </a:rPr>
                            <m:t>𝟕</m:t>
                          </m:r>
                        </m:sub>
                      </m:sSub>
                    </m:oMath>
                  </m:oMathPara>
                </a14:m>
                <a:endParaRPr lang="en-US" sz="2400" b="1" dirty="0"/>
              </a:p>
              <a:p>
                <a:pPr/>
                <a14:m>
                  <m:oMathPara xmlns:m="http://schemas.openxmlformats.org/officeDocument/2006/math">
                    <m:oMathParaPr>
                      <m:jc m:val="centerGroup"/>
                    </m:oMathParaPr>
                    <m:oMath xmlns:m="http://schemas.openxmlformats.org/officeDocument/2006/math">
                      <m:sSub>
                        <m:sSubPr>
                          <m:ctrlPr>
                            <a:rPr lang="en-US" sz="2400" b="1" i="1" dirty="0" smtClean="0">
                              <a:solidFill>
                                <a:srgbClr val="C00000"/>
                              </a:solidFill>
                              <a:latin typeface="Cambria Math" panose="02040503050406030204" pitchFamily="18" charset="0"/>
                            </a:rPr>
                          </m:ctrlPr>
                        </m:sSubPr>
                        <m:e>
                          <m:r>
                            <a:rPr lang="en-US" sz="2400" b="1" i="1" dirty="0" smtClean="0">
                              <a:solidFill>
                                <a:srgbClr val="C00000"/>
                              </a:solidFill>
                              <a:latin typeface="Cambria Math" panose="02040503050406030204" pitchFamily="18" charset="0"/>
                            </a:rPr>
                            <m:t>𝜶</m:t>
                          </m:r>
                        </m:e>
                        <m:sub>
                          <m:r>
                            <a:rPr lang="en-US" sz="2400" b="1" i="1" dirty="0">
                              <a:solidFill>
                                <a:srgbClr val="C00000"/>
                              </a:solidFill>
                              <a:latin typeface="Cambria Math" panose="02040503050406030204" pitchFamily="18" charset="0"/>
                            </a:rPr>
                            <m:t>𝟐</m:t>
                          </m:r>
                        </m:sub>
                      </m:sSub>
                      <m:r>
                        <a:rPr lang="en-US" sz="2400" b="1" i="1" dirty="0" smtClean="0">
                          <a:solidFill>
                            <a:srgbClr val="C00000"/>
                          </a:solidFill>
                          <a:latin typeface="Cambria Math" panose="02040503050406030204" pitchFamily="18" charset="0"/>
                        </a:rPr>
                        <m:t>≃</m:t>
                      </m:r>
                      <m:sSub>
                        <m:sSubPr>
                          <m:ctrlPr>
                            <a:rPr lang="en-US" sz="2400" b="1" i="1" dirty="0" err="1" smtClean="0">
                              <a:solidFill>
                                <a:srgbClr val="C00000"/>
                              </a:solidFill>
                              <a:latin typeface="Cambria Math" panose="02040503050406030204" pitchFamily="18" charset="0"/>
                            </a:rPr>
                          </m:ctrlPr>
                        </m:sSubPr>
                        <m:e>
                          <m:r>
                            <a:rPr lang="en-US" sz="2400" b="1" i="1" dirty="0" smtClean="0">
                              <a:solidFill>
                                <a:srgbClr val="C00000"/>
                              </a:solidFill>
                              <a:latin typeface="Cambria Math" panose="02040503050406030204" pitchFamily="18" charset="0"/>
                            </a:rPr>
                            <m:t>𝜷</m:t>
                          </m:r>
                        </m:e>
                        <m:sub>
                          <m:r>
                            <a:rPr lang="en-US" sz="2400" b="1" i="1" dirty="0" err="1" smtClean="0">
                              <a:solidFill>
                                <a:srgbClr val="C00000"/>
                              </a:solidFill>
                              <a:latin typeface="Cambria Math" panose="02040503050406030204" pitchFamily="18" charset="0"/>
                            </a:rPr>
                            <m:t>𝒎</m:t>
                          </m:r>
                        </m:sub>
                      </m:sSub>
                    </m:oMath>
                  </m:oMathPara>
                </a14:m>
                <a:endParaRPr lang="en-US" sz="2400" b="1" dirty="0">
                  <a:solidFill>
                    <a:srgbClr val="C00000"/>
                  </a:solidFill>
                </a:endParaRPr>
              </a:p>
            </p:txBody>
          </p:sp>
        </mc:Choice>
        <mc:Fallback xmlns="">
          <p:sp>
            <p:nvSpPr>
              <p:cNvPr id="5" name="TextBox 4">
                <a:extLst>
                  <a:ext uri="{FF2B5EF4-FFF2-40B4-BE49-F238E27FC236}">
                    <a16:creationId xmlns:a16="http://schemas.microsoft.com/office/drawing/2014/main" id="{E6BA8C2D-51D7-9833-DC19-689AA92519E2}"/>
                  </a:ext>
                </a:extLst>
              </p:cNvPr>
              <p:cNvSpPr txBox="1">
                <a:spLocks noRot="1" noChangeAspect="1" noMove="1" noResize="1" noEditPoints="1" noAdjustHandles="1" noChangeArrowheads="1" noChangeShapeType="1" noTextEdit="1"/>
              </p:cNvSpPr>
              <p:nvPr/>
            </p:nvSpPr>
            <p:spPr>
              <a:xfrm>
                <a:off x="1499830" y="5013788"/>
                <a:ext cx="3281720" cy="1216551"/>
              </a:xfrm>
              <a:prstGeom prst="rect">
                <a:avLst/>
              </a:prstGeom>
              <a:blipFill>
                <a:blip r:embed="rId5"/>
                <a:stretch>
                  <a:fillRect b="-29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46C8CBB-3578-DA56-51A8-0AF3DA6C6D0C}"/>
                  </a:ext>
                </a:extLst>
              </p:cNvPr>
              <p:cNvSpPr txBox="1"/>
              <p:nvPr/>
            </p:nvSpPr>
            <p:spPr>
              <a:xfrm>
                <a:off x="6804772" y="5363582"/>
                <a:ext cx="4528612" cy="5847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1" i="1" dirty="0" smtClean="0">
                              <a:solidFill>
                                <a:srgbClr val="C00000"/>
                              </a:solidFill>
                              <a:latin typeface="Cambria Math" panose="02040503050406030204" pitchFamily="18" charset="0"/>
                            </a:rPr>
                          </m:ctrlPr>
                        </m:sSubPr>
                        <m:e>
                          <m:r>
                            <a:rPr lang="en-US" sz="3200" b="1" i="1" dirty="0" smtClean="0">
                              <a:solidFill>
                                <a:srgbClr val="C00000"/>
                              </a:solidFill>
                              <a:latin typeface="Cambria Math" panose="02040503050406030204" pitchFamily="18" charset="0"/>
                            </a:rPr>
                            <m:t>𝜷</m:t>
                          </m:r>
                        </m:e>
                        <m:sub>
                          <m:r>
                            <a:rPr lang="en-US" sz="3200" b="1" i="1" dirty="0" err="1">
                              <a:solidFill>
                                <a:srgbClr val="C00000"/>
                              </a:solidFill>
                              <a:latin typeface="Cambria Math" panose="02040503050406030204" pitchFamily="18" charset="0"/>
                            </a:rPr>
                            <m:t>𝒎</m:t>
                          </m:r>
                        </m:sub>
                      </m:sSub>
                      <m:r>
                        <a:rPr lang="en-US" sz="3200" b="1" i="1" dirty="0">
                          <a:solidFill>
                            <a:srgbClr val="C00000"/>
                          </a:solidFill>
                          <a:latin typeface="Cambria Math" panose="02040503050406030204" pitchFamily="18" charset="0"/>
                        </a:rPr>
                        <m:t>:</m:t>
                      </m:r>
                      <m:d>
                        <m:dPr>
                          <m:ctrlPr>
                            <a:rPr lang="en-US" sz="3200" b="1" i="1" dirty="0">
                              <a:solidFill>
                                <a:srgbClr val="C00000"/>
                              </a:solidFill>
                              <a:latin typeface="Cambria Math" panose="02040503050406030204" pitchFamily="18" charset="0"/>
                            </a:rPr>
                          </m:ctrlPr>
                        </m:dPr>
                        <m:e>
                          <m:sSub>
                            <m:sSubPr>
                              <m:ctrlPr>
                                <a:rPr lang="en-US" sz="3200" b="1" i="1" dirty="0">
                                  <a:solidFill>
                                    <a:srgbClr val="C00000"/>
                                  </a:solidFill>
                                  <a:latin typeface="Cambria Math" panose="02040503050406030204" pitchFamily="18" charset="0"/>
                                </a:rPr>
                              </m:ctrlPr>
                            </m:sSubPr>
                            <m:e>
                              <m:r>
                                <a:rPr lang="en-US" sz="3200" b="1" i="1" dirty="0" smtClean="0">
                                  <a:solidFill>
                                    <a:srgbClr val="C00000"/>
                                  </a:solidFill>
                                  <a:latin typeface="Cambria Math" panose="02040503050406030204" pitchFamily="18" charset="0"/>
                                </a:rPr>
                                <m:t>𝜷</m:t>
                              </m:r>
                            </m:e>
                            <m:sub>
                              <m:r>
                                <a:rPr lang="en-US" sz="3200" b="1" i="1" dirty="0">
                                  <a:solidFill>
                                    <a:srgbClr val="C00000"/>
                                  </a:solidFill>
                                  <a:latin typeface="Cambria Math" panose="02040503050406030204" pitchFamily="18" charset="0"/>
                                </a:rPr>
                                <m:t>𝟑</m:t>
                              </m:r>
                            </m:sub>
                          </m:sSub>
                          <m:r>
                            <a:rPr lang="en-US" sz="3200" b="1" i="1" dirty="0" smtClean="0">
                              <a:solidFill>
                                <a:srgbClr val="C00000"/>
                              </a:solidFill>
                              <a:latin typeface="Cambria Math" panose="02040503050406030204" pitchFamily="18" charset="0"/>
                            </a:rPr>
                            <m:t>⋅</m:t>
                          </m:r>
                          <m:sSub>
                            <m:sSubPr>
                              <m:ctrlPr>
                                <a:rPr lang="en-US" sz="3200" b="1" i="1" dirty="0">
                                  <a:solidFill>
                                    <a:srgbClr val="C00000"/>
                                  </a:solidFill>
                                  <a:latin typeface="Cambria Math" panose="02040503050406030204" pitchFamily="18" charset="0"/>
                                </a:rPr>
                              </m:ctrlPr>
                            </m:sSubPr>
                            <m:e>
                              <m:r>
                                <a:rPr lang="en-US" sz="3200" b="1" i="1" dirty="0" smtClean="0">
                                  <a:solidFill>
                                    <a:srgbClr val="C00000"/>
                                  </a:solidFill>
                                  <a:latin typeface="Cambria Math" panose="02040503050406030204" pitchFamily="18" charset="0"/>
                                </a:rPr>
                                <m:t>𝜷</m:t>
                              </m:r>
                            </m:e>
                            <m:sub>
                              <m:r>
                                <a:rPr lang="en-US" sz="3200" b="1" i="1" dirty="0">
                                  <a:solidFill>
                                    <a:srgbClr val="C00000"/>
                                  </a:solidFill>
                                  <a:latin typeface="Cambria Math" panose="02040503050406030204" pitchFamily="18" charset="0"/>
                                </a:rPr>
                                <m:t>𝟒</m:t>
                              </m:r>
                            </m:sub>
                          </m:sSub>
                        </m:e>
                      </m:d>
                      <m:r>
                        <m:rPr>
                          <m:nor/>
                        </m:rPr>
                        <a:rPr lang="en-IN" sz="3200" smtClean="0">
                          <a:solidFill>
                            <a:srgbClr val="C00000"/>
                          </a:solidFill>
                        </a:rPr>
                        <m:t>⋈</m:t>
                      </m:r>
                      <m:r>
                        <a:rPr lang="en-US" sz="3200" b="1" i="1" dirty="0">
                          <a:solidFill>
                            <a:srgbClr val="C00000"/>
                          </a:solidFill>
                          <a:latin typeface="Cambria Math" panose="02040503050406030204" pitchFamily="18" charset="0"/>
                        </a:rPr>
                        <m:t>(</m:t>
                      </m:r>
                      <m:sSub>
                        <m:sSubPr>
                          <m:ctrlPr>
                            <a:rPr lang="en-US" sz="3200" b="1" i="1" dirty="0">
                              <a:solidFill>
                                <a:srgbClr val="C00000"/>
                              </a:solidFill>
                              <a:latin typeface="Cambria Math" panose="02040503050406030204" pitchFamily="18" charset="0"/>
                            </a:rPr>
                          </m:ctrlPr>
                        </m:sSubPr>
                        <m:e>
                          <m:r>
                            <a:rPr lang="en-US" sz="3200" b="1" i="1" dirty="0" smtClean="0">
                              <a:solidFill>
                                <a:srgbClr val="C00000"/>
                              </a:solidFill>
                              <a:latin typeface="Cambria Math" panose="02040503050406030204" pitchFamily="18" charset="0"/>
                            </a:rPr>
                            <m:t>𝜷</m:t>
                          </m:r>
                        </m:e>
                        <m:sub>
                          <m:r>
                            <a:rPr lang="en-US" sz="3200" b="1" i="1" dirty="0">
                              <a:solidFill>
                                <a:srgbClr val="C00000"/>
                              </a:solidFill>
                              <a:latin typeface="Cambria Math" panose="02040503050406030204" pitchFamily="18" charset="0"/>
                            </a:rPr>
                            <m:t>𝟓</m:t>
                          </m:r>
                        </m:sub>
                      </m:sSub>
                      <m:r>
                        <a:rPr lang="en-US" sz="3200" b="1" i="1" dirty="0" smtClean="0">
                          <a:solidFill>
                            <a:srgbClr val="C00000"/>
                          </a:solidFill>
                          <a:latin typeface="Cambria Math" panose="02040503050406030204" pitchFamily="18" charset="0"/>
                        </a:rPr>
                        <m:t>⋅</m:t>
                      </m:r>
                      <m:sSub>
                        <m:sSubPr>
                          <m:ctrlPr>
                            <a:rPr lang="en-US" sz="3200" b="1" i="1" dirty="0">
                              <a:solidFill>
                                <a:srgbClr val="C00000"/>
                              </a:solidFill>
                              <a:latin typeface="Cambria Math" panose="02040503050406030204" pitchFamily="18" charset="0"/>
                            </a:rPr>
                          </m:ctrlPr>
                        </m:sSubPr>
                        <m:e>
                          <m:r>
                            <a:rPr lang="en-US" sz="3200" b="1" i="1" dirty="0" smtClean="0">
                              <a:solidFill>
                                <a:srgbClr val="C00000"/>
                              </a:solidFill>
                              <a:latin typeface="Cambria Math" panose="02040503050406030204" pitchFamily="18" charset="0"/>
                            </a:rPr>
                            <m:t>𝜷</m:t>
                          </m:r>
                        </m:e>
                        <m:sub>
                          <m:r>
                            <a:rPr lang="en-US" sz="3200" b="1" i="1" dirty="0">
                              <a:solidFill>
                                <a:srgbClr val="C00000"/>
                              </a:solidFill>
                              <a:latin typeface="Cambria Math" panose="02040503050406030204" pitchFamily="18" charset="0"/>
                            </a:rPr>
                            <m:t>𝟔</m:t>
                          </m:r>
                        </m:sub>
                      </m:sSub>
                      <m:r>
                        <a:rPr lang="en-US" sz="3200" b="1" i="1" dirty="0" smtClean="0">
                          <a:solidFill>
                            <a:srgbClr val="C00000"/>
                          </a:solidFill>
                          <a:latin typeface="Cambria Math" panose="02040503050406030204" pitchFamily="18" charset="0"/>
                        </a:rPr>
                        <m:t>)</m:t>
                      </m:r>
                    </m:oMath>
                  </m:oMathPara>
                </a14:m>
                <a:endParaRPr sz="3200" dirty="0"/>
              </a:p>
            </p:txBody>
          </p:sp>
        </mc:Choice>
        <mc:Fallback xmlns="">
          <p:sp>
            <p:nvSpPr>
              <p:cNvPr id="10" name="TextBox 9">
                <a:extLst>
                  <a:ext uri="{FF2B5EF4-FFF2-40B4-BE49-F238E27FC236}">
                    <a16:creationId xmlns:a16="http://schemas.microsoft.com/office/drawing/2014/main" id="{446C8CBB-3578-DA56-51A8-0AF3DA6C6D0C}"/>
                  </a:ext>
                </a:extLst>
              </p:cNvPr>
              <p:cNvSpPr txBox="1">
                <a:spLocks noRot="1" noChangeAspect="1" noMove="1" noResize="1" noEditPoints="1" noAdjustHandles="1" noChangeArrowheads="1" noChangeShapeType="1" noTextEdit="1"/>
              </p:cNvSpPr>
              <p:nvPr/>
            </p:nvSpPr>
            <p:spPr>
              <a:xfrm>
                <a:off x="6804772" y="5363582"/>
                <a:ext cx="4528612" cy="584775"/>
              </a:xfrm>
              <a:prstGeom prst="rect">
                <a:avLst/>
              </a:prstGeom>
              <a:blipFill>
                <a:blip r:embed="rId6"/>
                <a:stretch>
                  <a:fillRect/>
                </a:stretch>
              </a:blipFill>
            </p:spPr>
            <p:txBody>
              <a:bodyPr/>
              <a:lstStyle/>
              <a:p>
                <a:r>
                  <a:rPr lang="en-IN">
                    <a:noFill/>
                  </a:rPr>
                  <a:t> </a:t>
                </a:r>
              </a:p>
            </p:txBody>
          </p:sp>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5AD819B-8691-079A-12AC-49F55BE025FA}"/>
              </a:ext>
            </a:extLst>
          </p:cNvPr>
          <p:cNvSpPr>
            <a:spLocks noGrp="1"/>
          </p:cNvSpPr>
          <p:nvPr>
            <p:ph type="title"/>
          </p:nvPr>
        </p:nvSpPr>
        <p:spPr>
          <a:xfrm>
            <a:off x="219075" y="136525"/>
            <a:ext cx="11972925" cy="815975"/>
          </a:xfrm>
        </p:spPr>
        <p:txBody>
          <a:bodyPr>
            <a:normAutofit/>
          </a:bodyPr>
          <a:lstStyle/>
          <a:p>
            <a:r>
              <a:rPr sz="3200" dirty="0"/>
              <a:t>Containment </a:t>
            </a:r>
            <a:r>
              <a:rPr lang="en-IN" sz="3200" dirty="0"/>
              <a:t>Checking: Example 2 (PPU)</a:t>
            </a:r>
            <a:endParaRPr sz="3200" dirty="0"/>
          </a:p>
        </p:txBody>
      </p:sp>
      <p:pic>
        <p:nvPicPr>
          <p:cNvPr id="10" name="Content Placeholder 9">
            <a:extLst>
              <a:ext uri="{FF2B5EF4-FFF2-40B4-BE49-F238E27FC236}">
                <a16:creationId xmlns:a16="http://schemas.microsoft.com/office/drawing/2014/main" id="{3A75F537-07E5-73AB-D128-C59F8498283E}"/>
              </a:ext>
            </a:extLst>
          </p:cNvPr>
          <p:cNvPicPr>
            <a:picLocks noGrp="1" noChangeAspect="1"/>
          </p:cNvPicPr>
          <p:nvPr>
            <p:ph idx="1"/>
          </p:nvPr>
        </p:nvPicPr>
        <p:blipFill>
          <a:blip r:embed="rId3"/>
          <a:stretch>
            <a:fillRect/>
          </a:stretch>
        </p:blipFill>
        <p:spPr>
          <a:xfrm>
            <a:off x="838200" y="2080605"/>
            <a:ext cx="10515600" cy="3841377"/>
          </a:xfrm>
        </p:spPr>
      </p:pic>
      <p:sp>
        <p:nvSpPr>
          <p:cNvPr id="4" name="Date Placeholder 3">
            <a:extLst>
              <a:ext uri="{FF2B5EF4-FFF2-40B4-BE49-F238E27FC236}">
                <a16:creationId xmlns:a16="http://schemas.microsoft.com/office/drawing/2014/main" id="{0D44E8E6-FA14-BC90-E8D1-A10991249422}"/>
              </a:ext>
            </a:extLst>
          </p:cNvPr>
          <p:cNvSpPr>
            <a:spLocks noGrp="1"/>
          </p:cNvSpPr>
          <p:nvPr>
            <p:ph type="dt" sz="half" idx="10"/>
          </p:nvPr>
        </p:nvSpPr>
        <p:spPr/>
        <p:txBody>
          <a:bodyPr anchor="ctr">
            <a:normAutofit/>
          </a:bodyPr>
          <a:lstStyle/>
          <a:p>
            <a:pPr>
              <a:spcAft>
                <a:spcPts val="600"/>
              </a:spcAft>
            </a:pPr>
            <a:fld id="{B5454915-7534-2748-8759-0AA8B7CF0756}" type="datetime1">
              <a:rPr lang="en-US" smtClean="0"/>
              <a:pPr>
                <a:spcAft>
                  <a:spcPts val="600"/>
                </a:spcAft>
              </a:pPr>
              <a:t>5/11/2026</a:t>
            </a:fld>
            <a:endParaRPr lang="en-US"/>
          </a:p>
        </p:txBody>
      </p:sp>
      <p:sp>
        <p:nvSpPr>
          <p:cNvPr id="5" name="Slide Number Placeholder 4">
            <a:extLst>
              <a:ext uri="{FF2B5EF4-FFF2-40B4-BE49-F238E27FC236}">
                <a16:creationId xmlns:a16="http://schemas.microsoft.com/office/drawing/2014/main" id="{BB3656B1-2879-D2F4-7C85-4366780CECFB}"/>
              </a:ext>
            </a:extLst>
          </p:cNvPr>
          <p:cNvSpPr>
            <a:spLocks noGrp="1"/>
          </p:cNvSpPr>
          <p:nvPr>
            <p:ph type="sldNum" sz="quarter" idx="12"/>
          </p:nvPr>
        </p:nvSpPr>
        <p:spPr/>
        <p:txBody>
          <a:bodyPr anchor="ctr">
            <a:normAutofit/>
          </a:bodyPr>
          <a:lstStyle/>
          <a:p>
            <a:pPr>
              <a:spcAft>
                <a:spcPts val="600"/>
              </a:spcAft>
            </a:pPr>
            <a:fld id="{C1FF6DA9-008F-8B48-92A6-B652298478BF}" type="slidenum">
              <a:rPr lang="en-US" smtClean="0"/>
              <a:pPr>
                <a:spcAft>
                  <a:spcPts val="600"/>
                </a:spcAft>
              </a:pPr>
              <a:t>12</a:t>
            </a:fld>
            <a:endParaRPr lang="en-US"/>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F960F8F-AA8F-960F-3624-3EA984128DD1}"/>
                  </a:ext>
                </a:extLst>
              </p14:cNvPr>
              <p14:cNvContentPartPr/>
              <p14:nvPr/>
            </p14:nvContentPartPr>
            <p14:xfrm>
              <a:off x="9658065" y="3562410"/>
              <a:ext cx="360" cy="360"/>
            </p14:xfrm>
          </p:contentPart>
        </mc:Choice>
        <mc:Fallback xmlns="">
          <p:pic>
            <p:nvPicPr>
              <p:cNvPr id="7" name="Ink 6">
                <a:extLst>
                  <a:ext uri="{FF2B5EF4-FFF2-40B4-BE49-F238E27FC236}">
                    <a16:creationId xmlns:a16="http://schemas.microsoft.com/office/drawing/2014/main" id="{3F960F8F-AA8F-960F-3624-3EA984128DD1}"/>
                  </a:ext>
                </a:extLst>
              </p:cNvPr>
              <p:cNvPicPr/>
              <p:nvPr/>
            </p:nvPicPr>
            <p:blipFill>
              <a:blip r:embed="rId5"/>
              <a:stretch>
                <a:fillRect/>
              </a:stretch>
            </p:blipFill>
            <p:spPr>
              <a:xfrm>
                <a:off x="9595065" y="3499410"/>
                <a:ext cx="126000" cy="126000"/>
              </a:xfrm>
              <a:prstGeom prst="rect">
                <a:avLst/>
              </a:prstGeom>
            </p:spPr>
          </p:pic>
        </mc:Fallback>
      </mc:AlternateContent>
      <p:pic>
        <p:nvPicPr>
          <p:cNvPr id="2" name="Content Placeholder 7" descr="A diagram of a system upgrade&#10;&#10;AI-generated content may be incorrect.">
            <a:extLst>
              <a:ext uri="{FF2B5EF4-FFF2-40B4-BE49-F238E27FC236}">
                <a16:creationId xmlns:a16="http://schemas.microsoft.com/office/drawing/2014/main" id="{AE458BE9-4D4F-25F4-6DC1-7B7C45FF3BA4}"/>
              </a:ext>
            </a:extLst>
          </p:cNvPr>
          <p:cNvPicPr>
            <a:picLocks noChangeAspect="1"/>
          </p:cNvPicPr>
          <p:nvPr/>
        </p:nvPicPr>
        <p:blipFill>
          <a:blip r:embed="rId6"/>
          <a:stretch>
            <a:fillRect/>
          </a:stretch>
        </p:blipFill>
        <p:spPr>
          <a:xfrm>
            <a:off x="219074" y="762000"/>
            <a:ext cx="6848475" cy="1038225"/>
          </a:xfrm>
          <a:prstGeom prst="rect">
            <a:avLst/>
          </a:prstGeom>
        </p:spPr>
      </p:pic>
    </p:spTree>
    <p:extLst>
      <p:ext uri="{BB962C8B-B14F-4D97-AF65-F5344CB8AC3E}">
        <p14:creationId xmlns:p14="http://schemas.microsoft.com/office/powerpoint/2010/main" val="238296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E4FF457-5F67-5DF5-ADA8-AAED779C14E4}"/>
              </a:ext>
            </a:extLst>
          </p:cNvPr>
          <p:cNvSpPr>
            <a:spLocks noGrp="1"/>
          </p:cNvSpPr>
          <p:nvPr>
            <p:ph type="title"/>
          </p:nvPr>
        </p:nvSpPr>
        <p:spPr>
          <a:xfrm>
            <a:off x="328613" y="0"/>
            <a:ext cx="10515600" cy="1325563"/>
          </a:xfrm>
        </p:spPr>
        <p:txBody>
          <a:bodyPr/>
          <a:lstStyle/>
          <a:p>
            <a:r>
              <a:rPr lang="en-IN" dirty="0"/>
              <a:t>Containment Checking: Example 2</a:t>
            </a:r>
            <a:endParaRPr lang="en-US" dirty="0"/>
          </a:p>
        </p:txBody>
      </p:sp>
      <p:pic>
        <p:nvPicPr>
          <p:cNvPr id="7" name="Content Placeholder 6">
            <a:extLst>
              <a:ext uri="{FF2B5EF4-FFF2-40B4-BE49-F238E27FC236}">
                <a16:creationId xmlns:a16="http://schemas.microsoft.com/office/drawing/2014/main" id="{205F8F9C-6EBE-296A-B0D8-08ED0321DD7E}"/>
              </a:ext>
            </a:extLst>
          </p:cNvPr>
          <p:cNvPicPr>
            <a:picLocks noGrp="1" noChangeAspect="1"/>
          </p:cNvPicPr>
          <p:nvPr>
            <p:ph idx="1"/>
          </p:nvPr>
        </p:nvPicPr>
        <p:blipFill>
          <a:blip r:embed="rId3"/>
          <a:stretch>
            <a:fillRect/>
          </a:stretch>
        </p:blipFill>
        <p:spPr>
          <a:xfrm>
            <a:off x="76200" y="1091564"/>
            <a:ext cx="9686925" cy="4921885"/>
          </a:xfrm>
          <a:noFill/>
        </p:spPr>
      </p:pic>
      <p:sp>
        <p:nvSpPr>
          <p:cNvPr id="4" name="Date Placeholder 3">
            <a:extLst>
              <a:ext uri="{FF2B5EF4-FFF2-40B4-BE49-F238E27FC236}">
                <a16:creationId xmlns:a16="http://schemas.microsoft.com/office/drawing/2014/main" id="{31C929E8-1927-256A-D536-717802290D1D}"/>
              </a:ext>
            </a:extLst>
          </p:cNvPr>
          <p:cNvSpPr>
            <a:spLocks noGrp="1"/>
          </p:cNvSpPr>
          <p:nvPr>
            <p:ph type="dt" sz="half" idx="10"/>
          </p:nvPr>
        </p:nvSpPr>
        <p:spPr/>
        <p:txBody>
          <a:bodyPr anchor="ctr">
            <a:normAutofit/>
          </a:bodyPr>
          <a:lstStyle/>
          <a:p>
            <a:pPr>
              <a:spcAft>
                <a:spcPts val="600"/>
              </a:spcAft>
            </a:pPr>
            <a:fld id="{AEBF0160-F6DC-A548-8445-DA3F5F1F50FD}" type="datetime1">
              <a:rPr lang="en-US" smtClean="0"/>
              <a:pPr>
                <a:spcAft>
                  <a:spcPts val="600"/>
                </a:spcAft>
              </a:pPr>
              <a:t>5/11/2026</a:t>
            </a:fld>
            <a:endParaRPr lang="en-US"/>
          </a:p>
        </p:txBody>
      </p:sp>
      <p:sp>
        <p:nvSpPr>
          <p:cNvPr id="5" name="Slide Number Placeholder 4">
            <a:extLst>
              <a:ext uri="{FF2B5EF4-FFF2-40B4-BE49-F238E27FC236}">
                <a16:creationId xmlns:a16="http://schemas.microsoft.com/office/drawing/2014/main" id="{7E7482E1-4A8A-8E57-A4E0-F85D062AFB86}"/>
              </a:ext>
            </a:extLst>
          </p:cNvPr>
          <p:cNvSpPr>
            <a:spLocks noGrp="1"/>
          </p:cNvSpPr>
          <p:nvPr>
            <p:ph type="sldNum" sz="quarter" idx="12"/>
          </p:nvPr>
        </p:nvSpPr>
        <p:spPr/>
        <p:txBody>
          <a:bodyPr anchor="ctr">
            <a:normAutofit/>
          </a:bodyPr>
          <a:lstStyle/>
          <a:p>
            <a:pPr>
              <a:spcAft>
                <a:spcPts val="600"/>
              </a:spcAft>
            </a:pPr>
            <a:fld id="{C1FF6DA9-008F-8B48-92A6-B652298478BF}" type="slidenum">
              <a:rPr lang="en-US" smtClean="0"/>
              <a:pPr>
                <a:spcAft>
                  <a:spcPts val="600"/>
                </a:spcAft>
              </a:pPr>
              <a:t>13</a:t>
            </a:fld>
            <a:endParaRPr lang="en-US"/>
          </a:p>
        </p:txBody>
      </p:sp>
      <p:pic>
        <p:nvPicPr>
          <p:cNvPr id="3" name="Picture 2">
            <a:extLst>
              <a:ext uri="{FF2B5EF4-FFF2-40B4-BE49-F238E27FC236}">
                <a16:creationId xmlns:a16="http://schemas.microsoft.com/office/drawing/2014/main" id="{CC4B83A4-4F9B-DC57-5733-D419674A9162}"/>
              </a:ext>
            </a:extLst>
          </p:cNvPr>
          <p:cNvPicPr>
            <a:picLocks noChangeAspect="1"/>
          </p:cNvPicPr>
          <p:nvPr/>
        </p:nvPicPr>
        <p:blipFill>
          <a:blip r:embed="rId4"/>
          <a:stretch>
            <a:fillRect/>
          </a:stretch>
        </p:blipFill>
        <p:spPr>
          <a:xfrm>
            <a:off x="9829801" y="2200275"/>
            <a:ext cx="2286000" cy="2971800"/>
          </a:xfrm>
          <a:prstGeom prst="rect">
            <a:avLst/>
          </a:prstGeom>
        </p:spPr>
      </p:pic>
      <p:sp>
        <p:nvSpPr>
          <p:cNvPr id="6" name="TextBox 5">
            <a:extLst>
              <a:ext uri="{FF2B5EF4-FFF2-40B4-BE49-F238E27FC236}">
                <a16:creationId xmlns:a16="http://schemas.microsoft.com/office/drawing/2014/main" id="{505A5557-D058-701A-7376-EECD7441240A}"/>
              </a:ext>
            </a:extLst>
          </p:cNvPr>
          <p:cNvSpPr txBox="1"/>
          <p:nvPr/>
        </p:nvSpPr>
        <p:spPr>
          <a:xfrm>
            <a:off x="10353694" y="1733034"/>
            <a:ext cx="981038" cy="369332"/>
          </a:xfrm>
          <a:prstGeom prst="rect">
            <a:avLst/>
          </a:prstGeom>
          <a:noFill/>
        </p:spPr>
        <p:txBody>
          <a:bodyPr wrap="none" rtlCol="0">
            <a:spAutoFit/>
          </a:bodyPr>
          <a:lstStyle/>
          <a:p>
            <a:r>
              <a:rPr lang="en-IN" b="1" dirty="0">
                <a:solidFill>
                  <a:schemeClr val="tx2"/>
                </a:solidFill>
              </a:rPr>
              <a:t>Results</a:t>
            </a:r>
          </a:p>
        </p:txBody>
      </p:sp>
    </p:spTree>
    <p:extLst>
      <p:ext uri="{BB962C8B-B14F-4D97-AF65-F5344CB8AC3E}">
        <p14:creationId xmlns:p14="http://schemas.microsoft.com/office/powerpoint/2010/main" val="22285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Experimental Results</a:t>
            </a:r>
          </a:p>
        </p:txBody>
      </p:sp>
      <p:sp>
        <p:nvSpPr>
          <p:cNvPr id="3" name="Content Placeholder 2"/>
          <p:cNvSpPr>
            <a:spLocks noGrp="1"/>
          </p:cNvSpPr>
          <p:nvPr>
            <p:ph idx="1"/>
          </p:nvPr>
        </p:nvSpPr>
        <p:spPr>
          <a:xfrm>
            <a:off x="182881" y="1507604"/>
            <a:ext cx="6127236" cy="4776589"/>
          </a:xfrm>
        </p:spPr>
        <p:txBody>
          <a:bodyPr>
            <a:normAutofit fontScale="92500" lnSpcReduction="10000"/>
          </a:bodyPr>
          <a:lstStyle/>
          <a:p>
            <a:r>
              <a:rPr dirty="0"/>
              <a:t>Evaluated on 80 PLC applications from OSCAT library (out of 1,000 total)</a:t>
            </a:r>
          </a:p>
          <a:p>
            <a:r>
              <a:rPr dirty="0"/>
              <a:t>Categorized as: Basic, Simple, Medium, Complex (based on LOC and structure depth)</a:t>
            </a:r>
          </a:p>
          <a:p>
            <a:r>
              <a:rPr dirty="0"/>
              <a:t>Benchmarks included both correct and faulty upgrades</a:t>
            </a:r>
          </a:p>
          <a:p>
            <a:endParaRPr dirty="0"/>
          </a:p>
          <a:p>
            <a:r>
              <a:rPr dirty="0"/>
              <a:t>Observations:</a:t>
            </a:r>
          </a:p>
          <a:p>
            <a:pPr lvl="1"/>
            <a:r>
              <a:rPr dirty="0"/>
              <a:t>Path merging in Medium &amp; Complex cases</a:t>
            </a:r>
            <a:endParaRPr lang="en-US" dirty="0"/>
          </a:p>
          <a:p>
            <a:pPr lvl="1"/>
            <a:r>
              <a:rPr dirty="0"/>
              <a:t>Path extension in Simple &amp; Complex cases</a:t>
            </a:r>
            <a:endParaRPr lang="en-US" dirty="0"/>
          </a:p>
          <a:p>
            <a:pPr lvl="1"/>
            <a:r>
              <a:rPr dirty="0"/>
              <a:t>4× faster than </a:t>
            </a:r>
            <a:r>
              <a:rPr dirty="0" err="1"/>
              <a:t>verifAPS</a:t>
            </a:r>
            <a:r>
              <a:rPr dirty="0"/>
              <a:t> due to direct Petri net translation</a:t>
            </a:r>
          </a:p>
        </p:txBody>
      </p:sp>
      <p:graphicFrame>
        <p:nvGraphicFramePr>
          <p:cNvPr id="4" name="Chart 3"/>
          <p:cNvGraphicFramePr>
            <a:graphicFrameLocks noGrp="1"/>
          </p:cNvGraphicFramePr>
          <p:nvPr/>
        </p:nvGraphicFramePr>
        <p:xfrm>
          <a:off x="6148899" y="2199094"/>
          <a:ext cx="5330221" cy="3007696"/>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Limitations and Future Work</a:t>
            </a:r>
          </a:p>
        </p:txBody>
      </p:sp>
      <p:sp>
        <p:nvSpPr>
          <p:cNvPr id="3" name="Content Placeholder 2"/>
          <p:cNvSpPr>
            <a:spLocks noGrp="1"/>
          </p:cNvSpPr>
          <p:nvPr>
            <p:ph idx="1"/>
          </p:nvPr>
        </p:nvSpPr>
        <p:spPr>
          <a:xfrm>
            <a:off x="1095376" y="1468952"/>
            <a:ext cx="10706100" cy="4776589"/>
          </a:xfrm>
        </p:spPr>
        <p:txBody>
          <a:bodyPr>
            <a:normAutofit/>
          </a:bodyPr>
          <a:lstStyle/>
          <a:p>
            <a:r>
              <a:rPr dirty="0"/>
              <a:t>Cannot handle hierarchical SFC</a:t>
            </a:r>
            <a:endParaRPr lang="en-IN" dirty="0"/>
          </a:p>
          <a:p>
            <a:pPr lvl="1"/>
            <a:r>
              <a:rPr lang="en-US" dirty="0"/>
              <a:t> </a:t>
            </a:r>
            <a:r>
              <a:rPr lang="en-US" i="1" dirty="0"/>
              <a:t>Extending containment semantics to </a:t>
            </a:r>
            <a:r>
              <a:rPr lang="en-US" b="1" i="1" dirty="0"/>
              <a:t>nested SFC structures</a:t>
            </a:r>
            <a:r>
              <a:rPr lang="en-US" i="1" dirty="0"/>
              <a:t> using compositional Petri net encoding.</a:t>
            </a:r>
            <a:br>
              <a:rPr lang="en-US" dirty="0"/>
            </a:br>
            <a:endParaRPr dirty="0"/>
          </a:p>
          <a:p>
            <a:r>
              <a:rPr dirty="0"/>
              <a:t>Fails on functionally equivalent but non-</a:t>
            </a:r>
            <a:r>
              <a:rPr dirty="0" err="1"/>
              <a:t>bisimilar</a:t>
            </a:r>
            <a:r>
              <a:rPr dirty="0"/>
              <a:t> code</a:t>
            </a:r>
            <a:endParaRPr lang="en-IN" dirty="0"/>
          </a:p>
          <a:p>
            <a:pPr lvl="1"/>
            <a:r>
              <a:rPr lang="en-IN" dirty="0"/>
              <a:t>Using inductive inferencing technique </a:t>
            </a:r>
          </a:p>
          <a:p>
            <a:pPr marL="457200" lvl="1" indent="0">
              <a:buNone/>
            </a:pPr>
            <a:endParaRPr dirty="0"/>
          </a:p>
          <a:p>
            <a:r>
              <a:rPr dirty="0"/>
              <a:t>No support for </a:t>
            </a:r>
            <a:r>
              <a:rPr b="1" dirty="0"/>
              <a:t>TON</a:t>
            </a:r>
            <a:r>
              <a:rPr dirty="0"/>
              <a:t> timing blocks</a:t>
            </a:r>
            <a:endParaRPr lang="en-IN" dirty="0"/>
          </a:p>
          <a:p>
            <a:pPr lvl="1"/>
            <a:r>
              <a:rPr lang="en-US" dirty="0"/>
              <a:t> </a:t>
            </a:r>
            <a:r>
              <a:rPr lang="en-US" i="1" dirty="0"/>
              <a:t>Incorporating </a:t>
            </a:r>
            <a:r>
              <a:rPr lang="en-US" b="1" i="1" dirty="0"/>
              <a:t>timed tokens and clock constraints</a:t>
            </a:r>
            <a:r>
              <a:rPr lang="en-US" i="1" dirty="0"/>
              <a:t>, allowing us to reason about </a:t>
            </a:r>
            <a:r>
              <a:rPr lang="en-US" b="1" i="1" dirty="0"/>
              <a:t>TON/TOF </a:t>
            </a:r>
            <a:r>
              <a:rPr lang="en-US" i="1" dirty="0"/>
              <a:t>behaviors faithfully.</a:t>
            </a:r>
            <a:br>
              <a:rPr lang="en-US" dirty="0"/>
            </a:br>
            <a:endParaRPr lang="en-US" dirty="0"/>
          </a:p>
        </p:txBody>
      </p:sp>
      <p:sp>
        <p:nvSpPr>
          <p:cNvPr id="7" name="Date Placeholder 6">
            <a:extLst>
              <a:ext uri="{FF2B5EF4-FFF2-40B4-BE49-F238E27FC236}">
                <a16:creationId xmlns:a16="http://schemas.microsoft.com/office/drawing/2014/main" id="{D0A66B57-6292-45B3-9EF9-9D5225A7A6E5}"/>
              </a:ext>
            </a:extLst>
          </p:cNvPr>
          <p:cNvSpPr>
            <a:spLocks noGrp="1"/>
          </p:cNvSpPr>
          <p:nvPr>
            <p:ph type="dt" sz="half" idx="10"/>
          </p:nvPr>
        </p:nvSpPr>
        <p:spPr/>
        <p:txBody>
          <a:bodyPr/>
          <a:lstStyle/>
          <a:p>
            <a:fld id="{D471701E-D719-EC4A-BF5A-8567DD4ED7A0}" type="datetime1">
              <a:rPr lang="en-US" smtClean="0"/>
              <a:t>5/11/2026</a:t>
            </a:fld>
            <a:endParaRPr lang="en-US"/>
          </a:p>
        </p:txBody>
      </p:sp>
      <p:sp>
        <p:nvSpPr>
          <p:cNvPr id="8" name="Slide Number Placeholder 7">
            <a:extLst>
              <a:ext uri="{FF2B5EF4-FFF2-40B4-BE49-F238E27FC236}">
                <a16:creationId xmlns:a16="http://schemas.microsoft.com/office/drawing/2014/main" id="{5EC729D7-93E5-D07D-6DE7-2EBBAB3B60EE}"/>
              </a:ext>
            </a:extLst>
          </p:cNvPr>
          <p:cNvSpPr>
            <a:spLocks noGrp="1"/>
          </p:cNvSpPr>
          <p:nvPr>
            <p:ph type="sldNum" sz="quarter" idx="12"/>
          </p:nvPr>
        </p:nvSpPr>
        <p:spPr/>
        <p:txBody>
          <a:bodyPr/>
          <a:lstStyle/>
          <a:p>
            <a:fld id="{C1FF6DA9-008F-8B48-92A6-B652298478BF}" type="slidenum">
              <a:rPr lang="en-US" smtClean="0"/>
              <a:t>15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2F40-42B4-19D4-C512-63ABEC0C811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C291FED-4237-C913-5403-A679A8564724}"/>
              </a:ext>
            </a:extLst>
          </p:cNvPr>
          <p:cNvSpPr>
            <a:spLocks noGrp="1"/>
          </p:cNvSpPr>
          <p:nvPr>
            <p:ph idx="1"/>
          </p:nvPr>
        </p:nvSpPr>
        <p:spPr/>
        <p:txBody>
          <a:bodyPr>
            <a:normAutofit lnSpcReduction="10000"/>
          </a:bodyPr>
          <a:lstStyle/>
          <a:p>
            <a:pPr fontAlgn="base"/>
            <a:r>
              <a:rPr lang="en-US" dirty="0"/>
              <a:t>We proposed </a:t>
            </a:r>
            <a:r>
              <a:rPr lang="en-US" dirty="0" err="1"/>
              <a:t>Antarbhukti</a:t>
            </a:r>
            <a:r>
              <a:rPr lang="en-US" dirty="0"/>
              <a:t>, a novel containment checking framework for PLC evolution.​</a:t>
            </a:r>
          </a:p>
          <a:p>
            <a:pPr fontAlgn="base"/>
            <a:r>
              <a:rPr lang="en-US" dirty="0"/>
              <a:t>Introduced execution cut-points to model PLC tick semantics effectively.​</a:t>
            </a:r>
          </a:p>
          <a:p>
            <a:pPr fontAlgn="base"/>
            <a:r>
              <a:rPr lang="en-US" dirty="0"/>
              <a:t>Used symbolic path summaries instead of full trace enumeration — enabling scalability.​</a:t>
            </a:r>
          </a:p>
          <a:p>
            <a:pPr fontAlgn="base"/>
            <a:r>
              <a:rPr lang="en-US" dirty="0"/>
              <a:t>Achieved 4× performance improvement over </a:t>
            </a:r>
            <a:r>
              <a:rPr lang="en-US" dirty="0" err="1"/>
              <a:t>verifAPS</a:t>
            </a:r>
            <a:r>
              <a:rPr lang="en-US" dirty="0"/>
              <a:t> on 80 real-world programs.​</a:t>
            </a:r>
          </a:p>
          <a:p>
            <a:pPr fontAlgn="base"/>
            <a:r>
              <a:rPr lang="en-US" dirty="0"/>
              <a:t>Designed with industrial adoption in mind — no manual annotations required.</a:t>
            </a:r>
          </a:p>
        </p:txBody>
      </p:sp>
      <p:sp>
        <p:nvSpPr>
          <p:cNvPr id="4" name="Date Placeholder 3">
            <a:extLst>
              <a:ext uri="{FF2B5EF4-FFF2-40B4-BE49-F238E27FC236}">
                <a16:creationId xmlns:a16="http://schemas.microsoft.com/office/drawing/2014/main" id="{2C04F863-B4AF-AEB4-F4D1-9739DC7B7003}"/>
              </a:ext>
            </a:extLst>
          </p:cNvPr>
          <p:cNvSpPr>
            <a:spLocks noGrp="1"/>
          </p:cNvSpPr>
          <p:nvPr>
            <p:ph type="dt" sz="half" idx="10"/>
          </p:nvPr>
        </p:nvSpPr>
        <p:spPr/>
        <p:txBody>
          <a:bodyPr/>
          <a:lstStyle/>
          <a:p>
            <a:fld id="{AEBF0160-F6DC-A548-8445-DA3F5F1F50FD}" type="datetime1">
              <a:rPr lang="en-US" smtClean="0"/>
              <a:t>5/11/2026</a:t>
            </a:fld>
            <a:endParaRPr lang="en-US"/>
          </a:p>
        </p:txBody>
      </p:sp>
      <p:sp>
        <p:nvSpPr>
          <p:cNvPr id="5" name="Slide Number Placeholder 4">
            <a:extLst>
              <a:ext uri="{FF2B5EF4-FFF2-40B4-BE49-F238E27FC236}">
                <a16:creationId xmlns:a16="http://schemas.microsoft.com/office/drawing/2014/main" id="{85D00990-04C5-AEF0-AD47-B6869F9E500B}"/>
              </a:ext>
            </a:extLst>
          </p:cNvPr>
          <p:cNvSpPr>
            <a:spLocks noGrp="1"/>
          </p:cNvSpPr>
          <p:nvPr>
            <p:ph type="sldNum" sz="quarter" idx="12"/>
          </p:nvPr>
        </p:nvSpPr>
        <p:spPr/>
        <p:txBody>
          <a:bodyPr/>
          <a:lstStyle/>
          <a:p>
            <a:fld id="{C1FF6DA9-008F-8B48-92A6-B652298478BF}" type="slidenum">
              <a:rPr lang="en-US" smtClean="0"/>
              <a:t>16</a:t>
            </a:fld>
            <a:endParaRPr lang="en-US"/>
          </a:p>
        </p:txBody>
      </p:sp>
    </p:spTree>
    <p:custDataLst>
      <p:tags r:id="rId1"/>
    </p:custDataLst>
    <p:extLst>
      <p:ext uri="{BB962C8B-B14F-4D97-AF65-F5344CB8AC3E}">
        <p14:creationId xmlns:p14="http://schemas.microsoft.com/office/powerpoint/2010/main" val="658969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6A56BDF-383F-EF52-2CB6-FFA780F33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4B67E8-D66F-87A4-AF0F-7D012886F6C4}"/>
              </a:ext>
            </a:extLst>
          </p:cNvPr>
          <p:cNvSpPr>
            <a:spLocks noGrp="1"/>
          </p:cNvSpPr>
          <p:nvPr>
            <p:ph type="title"/>
          </p:nvPr>
        </p:nvSpPr>
        <p:spPr>
          <a:xfrm>
            <a:off x="838200" y="365125"/>
            <a:ext cx="10515600" cy="1020633"/>
          </a:xfrm>
        </p:spPr>
        <p:txBody>
          <a:bodyPr/>
          <a:lstStyle/>
          <a:p>
            <a:r>
              <a:rPr lang="en-IN" dirty="0"/>
              <a:t>Use Case: Software Migration</a:t>
            </a:r>
          </a:p>
        </p:txBody>
      </p:sp>
      <p:sp>
        <p:nvSpPr>
          <p:cNvPr id="3" name="Content Placeholder 2">
            <a:extLst>
              <a:ext uri="{FF2B5EF4-FFF2-40B4-BE49-F238E27FC236}">
                <a16:creationId xmlns:a16="http://schemas.microsoft.com/office/drawing/2014/main" id="{F3618B97-127C-E38C-C5B4-901747ECCD9F}"/>
              </a:ext>
            </a:extLst>
          </p:cNvPr>
          <p:cNvSpPr>
            <a:spLocks noGrp="1"/>
          </p:cNvSpPr>
          <p:nvPr>
            <p:ph idx="1"/>
          </p:nvPr>
        </p:nvSpPr>
        <p:spPr>
          <a:xfrm>
            <a:off x="259265" y="1439883"/>
            <a:ext cx="5419725" cy="4695756"/>
          </a:xfrm>
        </p:spPr>
        <p:txBody>
          <a:bodyPr>
            <a:normAutofit/>
          </a:bodyPr>
          <a:lstStyle/>
          <a:p>
            <a:pPr>
              <a:spcBef>
                <a:spcPts val="600"/>
              </a:spcBef>
              <a:defRPr sz="1100" b="1">
                <a:latin typeface="ABBvoice"/>
                <a:ea typeface="ABBvoice"/>
                <a:cs typeface="ABBvoice"/>
                <a:sym typeface="ABBvoice"/>
              </a:defRPr>
            </a:pPr>
            <a:r>
              <a:rPr lang="en-US" sz="2400" dirty="0">
                <a:solidFill>
                  <a:schemeClr val="accent1"/>
                </a:solidFill>
              </a:rPr>
              <a:t>Control code migration is needed to have efficient and up-to-date control systems with state-of-the-art performance and enhanced security and regulatory compliance. </a:t>
            </a:r>
          </a:p>
          <a:p>
            <a:pPr marL="0" indent="0">
              <a:spcBef>
                <a:spcPts val="600"/>
              </a:spcBef>
              <a:buNone/>
              <a:defRPr sz="1100" b="1">
                <a:latin typeface="ABBvoice"/>
                <a:ea typeface="ABBvoice"/>
                <a:cs typeface="ABBvoice"/>
                <a:sym typeface="ABBvoice"/>
              </a:defRPr>
            </a:pPr>
            <a:endParaRPr lang="en-US" sz="2400" dirty="0"/>
          </a:p>
          <a:p>
            <a:pPr>
              <a:spcBef>
                <a:spcPts val="600"/>
              </a:spcBef>
              <a:defRPr sz="1100">
                <a:latin typeface="ABBvoice"/>
                <a:ea typeface="ABBvoice"/>
                <a:cs typeface="ABBvoice"/>
                <a:sym typeface="ABBvoice"/>
              </a:defRPr>
            </a:pPr>
            <a:r>
              <a:rPr lang="en-US" sz="2400" b="1" dirty="0">
                <a:solidFill>
                  <a:schemeClr val="accent1"/>
                </a:solidFill>
              </a:rPr>
              <a:t>Code migration must ensure that the new applications perform identically to the previous ones, minimizing operational risks. </a:t>
            </a:r>
          </a:p>
          <a:p>
            <a:endParaRPr lang="en-IN" dirty="0"/>
          </a:p>
        </p:txBody>
      </p:sp>
      <p:sp>
        <p:nvSpPr>
          <p:cNvPr id="4" name="Date Placeholder 3">
            <a:extLst>
              <a:ext uri="{FF2B5EF4-FFF2-40B4-BE49-F238E27FC236}">
                <a16:creationId xmlns:a16="http://schemas.microsoft.com/office/drawing/2014/main" id="{C9B051D4-A78A-8A75-956B-EA56FC3D8C5E}"/>
              </a:ext>
            </a:extLst>
          </p:cNvPr>
          <p:cNvSpPr>
            <a:spLocks noGrp="1"/>
          </p:cNvSpPr>
          <p:nvPr>
            <p:ph type="dt" sz="half" idx="10"/>
          </p:nvPr>
        </p:nvSpPr>
        <p:spPr/>
        <p:txBody>
          <a:bodyPr/>
          <a:lstStyle/>
          <a:p>
            <a:fld id="{AEBF0160-F6DC-A548-8445-DA3F5F1F50FD}" type="datetime1">
              <a:rPr lang="en-US" smtClean="0"/>
              <a:t>5/11/2026</a:t>
            </a:fld>
            <a:endParaRPr lang="en-US"/>
          </a:p>
        </p:txBody>
      </p:sp>
      <p:sp>
        <p:nvSpPr>
          <p:cNvPr id="5" name="Slide Number Placeholder 4">
            <a:extLst>
              <a:ext uri="{FF2B5EF4-FFF2-40B4-BE49-F238E27FC236}">
                <a16:creationId xmlns:a16="http://schemas.microsoft.com/office/drawing/2014/main" id="{BA79F890-0445-B130-FDD1-F5E84FB236A2}"/>
              </a:ext>
            </a:extLst>
          </p:cNvPr>
          <p:cNvSpPr>
            <a:spLocks noGrp="1"/>
          </p:cNvSpPr>
          <p:nvPr>
            <p:ph type="sldNum" sz="quarter" idx="12"/>
          </p:nvPr>
        </p:nvSpPr>
        <p:spPr/>
        <p:txBody>
          <a:bodyPr/>
          <a:lstStyle/>
          <a:p>
            <a:fld id="{C1FF6DA9-008F-8B48-92A6-B652298478BF}" type="slidenum">
              <a:rPr lang="en-US" smtClean="0"/>
              <a:t>17</a:t>
            </a:fld>
            <a:endParaRPr lang="en-US"/>
          </a:p>
        </p:txBody>
      </p:sp>
      <p:grpSp>
        <p:nvGrpSpPr>
          <p:cNvPr id="6" name="Group 5">
            <a:extLst>
              <a:ext uri="{FF2B5EF4-FFF2-40B4-BE49-F238E27FC236}">
                <a16:creationId xmlns:a16="http://schemas.microsoft.com/office/drawing/2014/main" id="{14BB0290-DF41-3502-339A-E73EEFBAE84D}"/>
              </a:ext>
            </a:extLst>
          </p:cNvPr>
          <p:cNvGrpSpPr/>
          <p:nvPr/>
        </p:nvGrpSpPr>
        <p:grpSpPr>
          <a:xfrm>
            <a:off x="6400800" y="1439079"/>
            <a:ext cx="5286375" cy="2228329"/>
            <a:chOff x="5136917" y="3854513"/>
            <a:chExt cx="3947069" cy="1971781"/>
          </a:xfrm>
        </p:grpSpPr>
        <p:sp>
          <p:nvSpPr>
            <p:cNvPr id="7" name="Equivalence…">
              <a:extLst>
                <a:ext uri="{FF2B5EF4-FFF2-40B4-BE49-F238E27FC236}">
                  <a16:creationId xmlns:a16="http://schemas.microsoft.com/office/drawing/2014/main" id="{B1FCCB47-1797-0830-0191-15ACB01980AF}"/>
                </a:ext>
              </a:extLst>
            </p:cNvPr>
            <p:cNvSpPr txBox="1"/>
            <p:nvPr/>
          </p:nvSpPr>
          <p:spPr>
            <a:xfrm>
              <a:off x="6453985" y="5207412"/>
              <a:ext cx="1620120" cy="618882"/>
            </a:xfrm>
            <a:prstGeom prst="rect">
              <a:avLst/>
            </a:prstGeom>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accent1">
                <a:shade val="15000"/>
              </a:schemeClr>
            </a:lnRef>
            <a:fillRef idx="1">
              <a:schemeClr val="accent1"/>
            </a:fillRef>
            <a:effectRef idx="0">
              <a:schemeClr val="accent1"/>
            </a:effectRef>
            <a:fontRef idx="minor">
              <a:schemeClr val="lt1"/>
            </a:fontRef>
          </p:style>
          <p:txBody>
            <a:bodyPr wrap="square" lIns="72000" tIns="72000" rIns="72000" bIns="72000">
              <a:spAutoFit/>
            </a:bodyPr>
            <a:lstStyle/>
            <a:p>
              <a:pPr>
                <a:defRPr>
                  <a:solidFill>
                    <a:srgbClr val="EB5328"/>
                  </a:solidFill>
                  <a:latin typeface="+mn-lt"/>
                  <a:ea typeface="+mn-ea"/>
                  <a:cs typeface="+mn-cs"/>
                  <a:sym typeface="Helvetica"/>
                </a:defRPr>
              </a:pPr>
              <a:r>
                <a:rPr lang="en-IN" b="1" dirty="0">
                  <a:solidFill>
                    <a:schemeClr val="bg2">
                      <a:lumMod val="90000"/>
                    </a:schemeClr>
                  </a:solidFill>
                </a:rPr>
                <a:t>      </a:t>
              </a:r>
              <a:r>
                <a:rPr b="1" dirty="0">
                  <a:solidFill>
                    <a:schemeClr val="bg2">
                      <a:lumMod val="90000"/>
                    </a:schemeClr>
                  </a:solidFill>
                </a:rPr>
                <a:t>Equivalence</a:t>
              </a:r>
            </a:p>
            <a:p>
              <a:pPr>
                <a:defRPr>
                  <a:solidFill>
                    <a:srgbClr val="EB5328"/>
                  </a:solidFill>
                  <a:latin typeface="+mn-lt"/>
                  <a:ea typeface="+mn-ea"/>
                  <a:cs typeface="+mn-cs"/>
                  <a:sym typeface="Helvetica"/>
                </a:defRPr>
              </a:pPr>
              <a:r>
                <a:rPr dirty="0"/>
                <a:t>      </a:t>
              </a:r>
              <a:r>
                <a:rPr lang="en-IN" dirty="0"/>
                <a:t>           </a:t>
              </a:r>
              <a:r>
                <a:rPr dirty="0"/>
                <a:t>  </a:t>
              </a:r>
              <a:r>
                <a:rPr dirty="0">
                  <a:solidFill>
                    <a:srgbClr val="FFFFFF"/>
                  </a:solidFill>
                </a:rPr>
                <a:t>?</a:t>
              </a:r>
            </a:p>
          </p:txBody>
        </p:sp>
        <p:sp>
          <p:nvSpPr>
            <p:cNvPr id="8" name="TextBox 7">
              <a:extLst>
                <a:ext uri="{FF2B5EF4-FFF2-40B4-BE49-F238E27FC236}">
                  <a16:creationId xmlns:a16="http://schemas.microsoft.com/office/drawing/2014/main" id="{96C69676-312E-B82B-2DAF-BF34282706D6}"/>
                </a:ext>
              </a:extLst>
            </p:cNvPr>
            <p:cNvSpPr txBox="1"/>
            <p:nvPr/>
          </p:nvSpPr>
          <p:spPr>
            <a:xfrm>
              <a:off x="6364136" y="3854513"/>
              <a:ext cx="2172929" cy="326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accent1"/>
                  </a:solidFill>
                </a:rPr>
                <a:t>Software migration</a:t>
              </a:r>
            </a:p>
          </p:txBody>
        </p:sp>
        <p:sp>
          <p:nvSpPr>
            <p:cNvPr id="9" name="Arrow: Right 8">
              <a:extLst>
                <a:ext uri="{FF2B5EF4-FFF2-40B4-BE49-F238E27FC236}">
                  <a16:creationId xmlns:a16="http://schemas.microsoft.com/office/drawing/2014/main" id="{3E940D05-EC9F-B7CE-D5B4-074A50E8359B}"/>
                </a:ext>
              </a:extLst>
            </p:cNvPr>
            <p:cNvSpPr/>
            <p:nvPr/>
          </p:nvSpPr>
          <p:spPr>
            <a:xfrm>
              <a:off x="6531377" y="4405983"/>
              <a:ext cx="1179829" cy="428409"/>
            </a:xfrm>
            <a:prstGeom prst="rightArrow">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Arrow: Curved Right 9">
              <a:extLst>
                <a:ext uri="{FF2B5EF4-FFF2-40B4-BE49-F238E27FC236}">
                  <a16:creationId xmlns:a16="http://schemas.microsoft.com/office/drawing/2014/main" id="{323A98FD-8202-322C-20CE-5B30D9F34704}"/>
                </a:ext>
              </a:extLst>
            </p:cNvPr>
            <p:cNvSpPr/>
            <p:nvPr/>
          </p:nvSpPr>
          <p:spPr>
            <a:xfrm>
              <a:off x="5136917" y="4792442"/>
              <a:ext cx="880425" cy="959424"/>
            </a:xfrm>
            <a:prstGeom prst="curved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Arrow: Curved Left 10">
              <a:extLst>
                <a:ext uri="{FF2B5EF4-FFF2-40B4-BE49-F238E27FC236}">
                  <a16:creationId xmlns:a16="http://schemas.microsoft.com/office/drawing/2014/main" id="{1CBE33D5-5E4D-7558-962E-3A96B1145C2C}"/>
                </a:ext>
              </a:extLst>
            </p:cNvPr>
            <p:cNvSpPr/>
            <p:nvPr/>
          </p:nvSpPr>
          <p:spPr>
            <a:xfrm>
              <a:off x="8257312" y="4927735"/>
              <a:ext cx="826674" cy="824131"/>
            </a:xfrm>
            <a:prstGeom prst="curvedLef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12" name="Text Placeholder 5">
            <a:extLst>
              <a:ext uri="{FF2B5EF4-FFF2-40B4-BE49-F238E27FC236}">
                <a16:creationId xmlns:a16="http://schemas.microsoft.com/office/drawing/2014/main" id="{110E6631-8183-08A8-B46B-03B582DDE138}"/>
              </a:ext>
            </a:extLst>
          </p:cNvPr>
          <p:cNvSpPr txBox="1"/>
          <p:nvPr/>
        </p:nvSpPr>
        <p:spPr>
          <a:xfrm>
            <a:off x="7196348" y="4807623"/>
            <a:ext cx="4768723" cy="12225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987" tIns="71987" rIns="71987" bIns="71987">
            <a:spAutoFit/>
          </a:bodyPr>
          <a:lstStyle/>
          <a:p>
            <a:pPr marL="171450" indent="-171450">
              <a:spcBef>
                <a:spcPts val="600"/>
              </a:spcBef>
              <a:buSzPct val="100000"/>
              <a:buFont typeface="Arial"/>
              <a:buChar char="•"/>
              <a:defRPr sz="1000">
                <a:latin typeface="ABBvoice"/>
                <a:ea typeface="ABBvoice"/>
                <a:cs typeface="ABBvoice"/>
                <a:sym typeface="ABBvoice"/>
              </a:defRPr>
            </a:pPr>
            <a:r>
              <a:rPr lang="en-US" sz="2000" dirty="0"/>
              <a:t>Retain Customer-&gt;Certification</a:t>
            </a:r>
          </a:p>
          <a:p>
            <a:pPr marL="171450" indent="-171450">
              <a:spcBef>
                <a:spcPts val="600"/>
              </a:spcBef>
              <a:buSzPct val="100000"/>
              <a:buFont typeface="Arial"/>
              <a:buChar char="•"/>
              <a:defRPr sz="1000">
                <a:latin typeface="ABBvoice"/>
                <a:ea typeface="ABBvoice"/>
                <a:cs typeface="ABBvoice"/>
                <a:sym typeface="ABBvoice"/>
              </a:defRPr>
            </a:pPr>
            <a:r>
              <a:rPr lang="en-US" sz="2000" dirty="0"/>
              <a:t>Testing effort reduce</a:t>
            </a:r>
          </a:p>
          <a:p>
            <a:pPr>
              <a:spcBef>
                <a:spcPts val="600"/>
              </a:spcBef>
              <a:buSzPct val="100000"/>
              <a:defRPr sz="1000">
                <a:latin typeface="ABBvoice"/>
                <a:ea typeface="ABBvoice"/>
                <a:cs typeface="ABBvoice"/>
                <a:sym typeface="ABBvoice"/>
              </a:defRPr>
            </a:pPr>
            <a:r>
              <a:rPr lang="en-US" sz="2000" dirty="0"/>
              <a:t>     (30min to 1 </a:t>
            </a:r>
            <a:r>
              <a:rPr lang="en-US" sz="2000" dirty="0" err="1"/>
              <a:t>hr</a:t>
            </a:r>
            <a:r>
              <a:rPr lang="en-US" sz="2000" dirty="0"/>
              <a:t>)-&gt;(1 to 4 mints)</a:t>
            </a:r>
            <a:endParaRPr sz="2000" dirty="0"/>
          </a:p>
        </p:txBody>
      </p:sp>
      <p:sp>
        <p:nvSpPr>
          <p:cNvPr id="13" name="Text Placeholder 7">
            <a:extLst>
              <a:ext uri="{FF2B5EF4-FFF2-40B4-BE49-F238E27FC236}">
                <a16:creationId xmlns:a16="http://schemas.microsoft.com/office/drawing/2014/main" id="{ACDE8A18-65E4-34CA-84DE-BFAEAFC93C42}"/>
              </a:ext>
            </a:extLst>
          </p:cNvPr>
          <p:cNvSpPr txBox="1"/>
          <p:nvPr/>
        </p:nvSpPr>
        <p:spPr>
          <a:xfrm>
            <a:off x="7348720" y="4239590"/>
            <a:ext cx="3894840" cy="5147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987" tIns="71987" rIns="71987" bIns="71987" numCol="1" anchor="b">
            <a:spAutoFit/>
          </a:bodyPr>
          <a:lstStyle>
            <a:lvl1pPr>
              <a:spcBef>
                <a:spcPts val="600"/>
              </a:spcBef>
              <a:defRPr sz="1600" b="1">
                <a:solidFill>
                  <a:srgbClr val="D90000"/>
                </a:solidFill>
                <a:latin typeface="ABBvoice"/>
                <a:ea typeface="ABBvoice"/>
                <a:cs typeface="ABBvoice"/>
                <a:sym typeface="ABBvoice"/>
              </a:defRPr>
            </a:lvl1pPr>
          </a:lstStyle>
          <a:p>
            <a:r>
              <a:rPr lang="en-US" sz="2400" dirty="0">
                <a:solidFill>
                  <a:schemeClr val="accent1"/>
                </a:solidFill>
              </a:rPr>
              <a:t>Benefits</a:t>
            </a:r>
            <a:endParaRPr sz="2400" dirty="0">
              <a:solidFill>
                <a:schemeClr val="accent1"/>
              </a:solidFill>
            </a:endParaRPr>
          </a:p>
        </p:txBody>
      </p:sp>
      <p:sp>
        <p:nvSpPr>
          <p:cNvPr id="22" name="TextBox 21">
            <a:extLst>
              <a:ext uri="{FF2B5EF4-FFF2-40B4-BE49-F238E27FC236}">
                <a16:creationId xmlns:a16="http://schemas.microsoft.com/office/drawing/2014/main" id="{FF82FA6B-0D45-A05D-F7B7-9D3AEE11B94A}"/>
              </a:ext>
            </a:extLst>
          </p:cNvPr>
          <p:cNvSpPr txBox="1"/>
          <p:nvPr/>
        </p:nvSpPr>
        <p:spPr>
          <a:xfrm>
            <a:off x="6263793" y="2085878"/>
            <a:ext cx="216985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accent1"/>
                </a:solidFill>
              </a:rPr>
              <a:t>Heritage Code</a:t>
            </a:r>
          </a:p>
        </p:txBody>
      </p:sp>
      <p:sp>
        <p:nvSpPr>
          <p:cNvPr id="23" name="TextBox 22">
            <a:extLst>
              <a:ext uri="{FF2B5EF4-FFF2-40B4-BE49-F238E27FC236}">
                <a16:creationId xmlns:a16="http://schemas.microsoft.com/office/drawing/2014/main" id="{2CD70A95-7C63-4898-AC72-F993FF14857D}"/>
              </a:ext>
            </a:extLst>
          </p:cNvPr>
          <p:cNvSpPr txBox="1"/>
          <p:nvPr/>
        </p:nvSpPr>
        <p:spPr>
          <a:xfrm>
            <a:off x="10158633" y="2050377"/>
            <a:ext cx="216985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chemeClr val="accent1"/>
                </a:solidFill>
              </a:rPr>
              <a:t>Modern Code</a:t>
            </a:r>
          </a:p>
        </p:txBody>
      </p:sp>
    </p:spTree>
    <p:custDataLst>
      <p:tags r:id="rId1"/>
    </p:custDataLst>
    <p:extLst>
      <p:ext uri="{BB962C8B-B14F-4D97-AF65-F5344CB8AC3E}">
        <p14:creationId xmlns:p14="http://schemas.microsoft.com/office/powerpoint/2010/main" val="36380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21B5-60AB-C78C-0CEF-758F2BF0EC17}"/>
              </a:ext>
            </a:extLst>
          </p:cNvPr>
          <p:cNvSpPr>
            <a:spLocks noGrp="1"/>
          </p:cNvSpPr>
          <p:nvPr>
            <p:ph type="title"/>
          </p:nvPr>
        </p:nvSpPr>
        <p:spPr/>
        <p:txBody>
          <a:bodyPr/>
          <a:lstStyle/>
          <a:p>
            <a:r>
              <a:rPr lang="en-IN"/>
              <a:t>Migration journey </a:t>
            </a:r>
            <a:endParaRPr lang="en-IN" dirty="0"/>
          </a:p>
        </p:txBody>
      </p:sp>
      <p:sp>
        <p:nvSpPr>
          <p:cNvPr id="4" name="Date Placeholder 3">
            <a:extLst>
              <a:ext uri="{FF2B5EF4-FFF2-40B4-BE49-F238E27FC236}">
                <a16:creationId xmlns:a16="http://schemas.microsoft.com/office/drawing/2014/main" id="{D403064A-84B4-F8F7-F358-70AA26E69156}"/>
              </a:ext>
            </a:extLst>
          </p:cNvPr>
          <p:cNvSpPr>
            <a:spLocks noGrp="1"/>
          </p:cNvSpPr>
          <p:nvPr>
            <p:ph type="dt" sz="half" idx="10"/>
          </p:nvPr>
        </p:nvSpPr>
        <p:spPr/>
        <p:txBody>
          <a:bodyPr/>
          <a:lstStyle/>
          <a:p>
            <a:fld id="{AEBF0160-F6DC-A548-8445-DA3F5F1F50FD}" type="datetime1">
              <a:rPr lang="en-US" smtClean="0"/>
              <a:t>5/11/2026</a:t>
            </a:fld>
            <a:endParaRPr lang="en-US"/>
          </a:p>
        </p:txBody>
      </p:sp>
      <p:sp>
        <p:nvSpPr>
          <p:cNvPr id="5" name="Slide Number Placeholder 4">
            <a:extLst>
              <a:ext uri="{FF2B5EF4-FFF2-40B4-BE49-F238E27FC236}">
                <a16:creationId xmlns:a16="http://schemas.microsoft.com/office/drawing/2014/main" id="{1640DAEB-FD91-237C-F786-0920605C952E}"/>
              </a:ext>
            </a:extLst>
          </p:cNvPr>
          <p:cNvSpPr>
            <a:spLocks noGrp="1"/>
          </p:cNvSpPr>
          <p:nvPr>
            <p:ph type="sldNum" sz="quarter" idx="12"/>
          </p:nvPr>
        </p:nvSpPr>
        <p:spPr/>
        <p:txBody>
          <a:bodyPr/>
          <a:lstStyle/>
          <a:p>
            <a:fld id="{C1FF6DA9-008F-8B48-92A6-B652298478BF}" type="slidenum">
              <a:rPr lang="en-US" smtClean="0"/>
              <a:t>18</a:t>
            </a:fld>
            <a:endParaRPr lang="en-US"/>
          </a:p>
        </p:txBody>
      </p:sp>
      <p:pic>
        <p:nvPicPr>
          <p:cNvPr id="9" name="Content Placeholder 8">
            <a:extLst>
              <a:ext uri="{FF2B5EF4-FFF2-40B4-BE49-F238E27FC236}">
                <a16:creationId xmlns:a16="http://schemas.microsoft.com/office/drawing/2014/main" id="{A4672303-66C6-EF7A-3683-067F4F32DC54}"/>
              </a:ext>
            </a:extLst>
          </p:cNvPr>
          <p:cNvPicPr>
            <a:picLocks noGrp="1" noChangeAspect="1"/>
          </p:cNvPicPr>
          <p:nvPr>
            <p:ph idx="1"/>
          </p:nvPr>
        </p:nvPicPr>
        <p:blipFill>
          <a:blip r:embed="rId3"/>
          <a:stretch>
            <a:fillRect/>
          </a:stretch>
        </p:blipFill>
        <p:spPr>
          <a:xfrm>
            <a:off x="145915" y="1690688"/>
            <a:ext cx="11342451" cy="4351338"/>
          </a:xfrm>
          <a:prstGeom prst="rect">
            <a:avLst/>
          </a:prstGeom>
        </p:spPr>
      </p:pic>
    </p:spTree>
    <p:extLst>
      <p:ext uri="{BB962C8B-B14F-4D97-AF65-F5344CB8AC3E}">
        <p14:creationId xmlns:p14="http://schemas.microsoft.com/office/powerpoint/2010/main" val="19256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6F00-71BF-5952-000D-B431C6B77222}"/>
              </a:ext>
            </a:extLst>
          </p:cNvPr>
          <p:cNvSpPr>
            <a:spLocks noGrp="1"/>
          </p:cNvSpPr>
          <p:nvPr>
            <p:ph type="title"/>
          </p:nvPr>
        </p:nvSpPr>
        <p:spPr/>
        <p:txBody>
          <a:bodyPr/>
          <a:lstStyle/>
          <a:p>
            <a:r>
              <a:rPr lang="en-IN" dirty="0"/>
              <a:t>System Architecture</a:t>
            </a:r>
          </a:p>
        </p:txBody>
      </p:sp>
      <p:pic>
        <p:nvPicPr>
          <p:cNvPr id="7" name="Content Placeholder 6" descr="A diagram of a model&#10;&#10;AI-generated content may be incorrect.">
            <a:extLst>
              <a:ext uri="{FF2B5EF4-FFF2-40B4-BE49-F238E27FC236}">
                <a16:creationId xmlns:a16="http://schemas.microsoft.com/office/drawing/2014/main" id="{AF55995A-F0ED-F8A9-D9B1-EA0EB594B36B}"/>
              </a:ext>
            </a:extLst>
          </p:cNvPr>
          <p:cNvPicPr>
            <a:picLocks noGrp="1" noChangeAspect="1"/>
          </p:cNvPicPr>
          <p:nvPr>
            <p:ph idx="1"/>
          </p:nvPr>
        </p:nvPicPr>
        <p:blipFill>
          <a:blip r:embed="rId3"/>
          <a:stretch>
            <a:fillRect/>
          </a:stretch>
        </p:blipFill>
        <p:spPr>
          <a:xfrm>
            <a:off x="838200" y="2486025"/>
            <a:ext cx="10801349" cy="2534444"/>
          </a:xfrm>
        </p:spPr>
      </p:pic>
      <p:sp>
        <p:nvSpPr>
          <p:cNvPr id="4" name="Date Placeholder 3">
            <a:extLst>
              <a:ext uri="{FF2B5EF4-FFF2-40B4-BE49-F238E27FC236}">
                <a16:creationId xmlns:a16="http://schemas.microsoft.com/office/drawing/2014/main" id="{F784424D-EBF8-B5DA-759F-0D0517282D6C}"/>
              </a:ext>
            </a:extLst>
          </p:cNvPr>
          <p:cNvSpPr>
            <a:spLocks noGrp="1"/>
          </p:cNvSpPr>
          <p:nvPr>
            <p:ph type="dt" sz="half" idx="10"/>
          </p:nvPr>
        </p:nvSpPr>
        <p:spPr/>
        <p:txBody>
          <a:bodyPr/>
          <a:lstStyle/>
          <a:p>
            <a:fld id="{AEBF0160-F6DC-A548-8445-DA3F5F1F50FD}" type="datetime1">
              <a:rPr lang="en-US" smtClean="0"/>
              <a:t>5/11/2026</a:t>
            </a:fld>
            <a:endParaRPr lang="en-US"/>
          </a:p>
        </p:txBody>
      </p:sp>
      <p:sp>
        <p:nvSpPr>
          <p:cNvPr id="5" name="Slide Number Placeholder 4">
            <a:extLst>
              <a:ext uri="{FF2B5EF4-FFF2-40B4-BE49-F238E27FC236}">
                <a16:creationId xmlns:a16="http://schemas.microsoft.com/office/drawing/2014/main" id="{E3210541-2494-19CB-13F8-A6F946153A7B}"/>
              </a:ext>
            </a:extLst>
          </p:cNvPr>
          <p:cNvSpPr>
            <a:spLocks noGrp="1"/>
          </p:cNvSpPr>
          <p:nvPr>
            <p:ph type="sldNum" sz="quarter" idx="12"/>
          </p:nvPr>
        </p:nvSpPr>
        <p:spPr/>
        <p:txBody>
          <a:bodyPr/>
          <a:lstStyle/>
          <a:p>
            <a:fld id="{C1FF6DA9-008F-8B48-92A6-B652298478BF}" type="slidenum">
              <a:rPr lang="en-US" smtClean="0"/>
              <a:t>19</a:t>
            </a:fld>
            <a:endParaRPr lang="en-US"/>
          </a:p>
        </p:txBody>
      </p:sp>
    </p:spTree>
    <p:extLst>
      <p:ext uri="{BB962C8B-B14F-4D97-AF65-F5344CB8AC3E}">
        <p14:creationId xmlns:p14="http://schemas.microsoft.com/office/powerpoint/2010/main" val="14440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C5ABDF4-BD33-F240-D57A-895C465CCD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AB9047-8F7B-94FD-B9FF-273D9DC371CA}"/>
              </a:ext>
            </a:extLst>
          </p:cNvPr>
          <p:cNvSpPr>
            <a:spLocks noGrp="1"/>
          </p:cNvSpPr>
          <p:nvPr>
            <p:ph type="title"/>
          </p:nvPr>
        </p:nvSpPr>
        <p:spPr>
          <a:xfrm>
            <a:off x="153345" y="169977"/>
            <a:ext cx="4493469" cy="1049470"/>
          </a:xfrm>
        </p:spPr>
        <p:txBody>
          <a:bodyPr>
            <a:noAutofit/>
          </a:bodyPr>
          <a:lstStyle/>
          <a:p>
            <a:r>
              <a:rPr lang="en-IN" sz="3200" dirty="0"/>
              <a:t>What is PLC?</a:t>
            </a:r>
            <a:endParaRPr sz="3200" dirty="0"/>
          </a:p>
        </p:txBody>
      </p:sp>
      <p:sp>
        <p:nvSpPr>
          <p:cNvPr id="4" name="Content Placeholder 3">
            <a:extLst>
              <a:ext uri="{FF2B5EF4-FFF2-40B4-BE49-F238E27FC236}">
                <a16:creationId xmlns:a16="http://schemas.microsoft.com/office/drawing/2014/main" id="{DF15464E-B168-A2F9-A83C-97C0AD7EDF4D}"/>
              </a:ext>
            </a:extLst>
          </p:cNvPr>
          <p:cNvSpPr>
            <a:spLocks noGrp="1"/>
          </p:cNvSpPr>
          <p:nvPr>
            <p:ph idx="1"/>
          </p:nvPr>
        </p:nvSpPr>
        <p:spPr/>
        <p:txBody>
          <a:bodyPr/>
          <a:lstStyle/>
          <a:p>
            <a:endParaRPr lang="en-IN" dirty="0"/>
          </a:p>
        </p:txBody>
      </p:sp>
      <p:sp>
        <p:nvSpPr>
          <p:cNvPr id="7" name="Date Placeholder 6">
            <a:extLst>
              <a:ext uri="{FF2B5EF4-FFF2-40B4-BE49-F238E27FC236}">
                <a16:creationId xmlns:a16="http://schemas.microsoft.com/office/drawing/2014/main" id="{8B256A5E-5C00-09EF-38DE-C1729E6167D3}"/>
              </a:ext>
            </a:extLst>
          </p:cNvPr>
          <p:cNvSpPr>
            <a:spLocks noGrp="1"/>
          </p:cNvSpPr>
          <p:nvPr>
            <p:ph type="dt" sz="half" idx="10"/>
          </p:nvPr>
        </p:nvSpPr>
        <p:spPr/>
        <p:txBody>
          <a:bodyPr/>
          <a:lstStyle/>
          <a:p>
            <a:fld id="{7AD4306E-6B6C-384E-AE1C-71E8F6E9D656}" type="datetime1">
              <a:rPr lang="en-US" smtClean="0"/>
              <a:t>5/11/2026</a:t>
            </a:fld>
            <a:endParaRPr lang="en-US"/>
          </a:p>
        </p:txBody>
      </p:sp>
      <p:sp>
        <p:nvSpPr>
          <p:cNvPr id="8" name="Slide Number Placeholder 7">
            <a:extLst>
              <a:ext uri="{FF2B5EF4-FFF2-40B4-BE49-F238E27FC236}">
                <a16:creationId xmlns:a16="http://schemas.microsoft.com/office/drawing/2014/main" id="{40F9027B-F52B-BC39-BC6A-8AA954AD5151}"/>
              </a:ext>
            </a:extLst>
          </p:cNvPr>
          <p:cNvSpPr>
            <a:spLocks noGrp="1"/>
          </p:cNvSpPr>
          <p:nvPr>
            <p:ph type="sldNum" sz="quarter" idx="12"/>
          </p:nvPr>
        </p:nvSpPr>
        <p:spPr/>
        <p:txBody>
          <a:bodyPr/>
          <a:lstStyle/>
          <a:p>
            <a:fld id="{C1FF6DA9-008F-8B48-92A6-B652298478BF}" type="slidenum">
              <a:rPr lang="en-US" smtClean="0"/>
              <a:t>2</a:t>
            </a:fld>
            <a:endParaRPr lang="en-US"/>
          </a:p>
        </p:txBody>
      </p:sp>
      <p:sp>
        <p:nvSpPr>
          <p:cNvPr id="9" name="Text Placeholder 8">
            <a:extLst>
              <a:ext uri="{FF2B5EF4-FFF2-40B4-BE49-F238E27FC236}">
                <a16:creationId xmlns:a16="http://schemas.microsoft.com/office/drawing/2014/main" id="{73C9EF3D-D021-B7FF-0923-CBD043E7DCC3}"/>
              </a:ext>
            </a:extLst>
          </p:cNvPr>
          <p:cNvSpPr>
            <a:spLocks noGrp="1"/>
          </p:cNvSpPr>
          <p:nvPr>
            <p:ph sz="quarter" idx="13"/>
          </p:nvPr>
        </p:nvSpPr>
        <p:spPr/>
        <p:txBody>
          <a:bodyPr>
            <a:normAutofit lnSpcReduction="10000"/>
          </a:bodyPr>
          <a:lstStyle/>
          <a:p>
            <a:r>
              <a:rPr lang="en-IN" dirty="0"/>
              <a:t>PLC stands for </a:t>
            </a:r>
            <a:r>
              <a:rPr lang="en-IN" i="1" dirty="0"/>
              <a:t>Programmable Logic Controller</a:t>
            </a:r>
          </a:p>
          <a:p>
            <a:r>
              <a:rPr lang="en-US" dirty="0"/>
              <a:t>PLC works like the brain of a machine</a:t>
            </a:r>
          </a:p>
          <a:p>
            <a:r>
              <a:rPr lang="en-US" dirty="0"/>
              <a:t>It takes inputs from the field</a:t>
            </a:r>
          </a:p>
          <a:p>
            <a:r>
              <a:rPr lang="en-US" dirty="0"/>
              <a:t>PLC processes the input using a program</a:t>
            </a:r>
          </a:p>
          <a:p>
            <a:r>
              <a:rPr lang="en-US" dirty="0"/>
              <a:t>It gives output based on the logic</a:t>
            </a:r>
          </a:p>
          <a:p>
            <a:r>
              <a:rPr lang="en-US" dirty="0"/>
              <a:t>PLC works continuously and very fast</a:t>
            </a:r>
          </a:p>
          <a:p>
            <a:r>
              <a:rPr lang="en-IN" dirty="0"/>
              <a:t>Easy to change operation</a:t>
            </a:r>
            <a:endParaRPr lang="en-US" dirty="0"/>
          </a:p>
        </p:txBody>
      </p:sp>
      <p:pic>
        <p:nvPicPr>
          <p:cNvPr id="3" name="Picture 2">
            <a:extLst>
              <a:ext uri="{FF2B5EF4-FFF2-40B4-BE49-F238E27FC236}">
                <a16:creationId xmlns:a16="http://schemas.microsoft.com/office/drawing/2014/main" id="{DEC29244-A0F1-C6EB-ADC2-FF319B69FF13}"/>
              </a:ext>
            </a:extLst>
          </p:cNvPr>
          <p:cNvPicPr>
            <a:picLocks noChangeAspect="1"/>
          </p:cNvPicPr>
          <p:nvPr/>
        </p:nvPicPr>
        <p:blipFill>
          <a:blip r:embed="rId3"/>
          <a:stretch>
            <a:fillRect/>
          </a:stretch>
        </p:blipFill>
        <p:spPr>
          <a:xfrm>
            <a:off x="4857750" y="561975"/>
            <a:ext cx="7048500" cy="5038725"/>
          </a:xfrm>
          <a:prstGeom prst="rect">
            <a:avLst/>
          </a:prstGeom>
          <a:noFill/>
        </p:spPr>
      </p:pic>
    </p:spTree>
    <p:extLst>
      <p:ext uri="{BB962C8B-B14F-4D97-AF65-F5344CB8AC3E}">
        <p14:creationId xmlns:p14="http://schemas.microsoft.com/office/powerpoint/2010/main" val="11357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0A14-C62E-F8E2-0148-0D8E0BBF3F9D}"/>
              </a:ext>
            </a:extLst>
          </p:cNvPr>
          <p:cNvSpPr>
            <a:spLocks noGrp="1"/>
          </p:cNvSpPr>
          <p:nvPr>
            <p:ph type="title"/>
          </p:nvPr>
        </p:nvSpPr>
        <p:spPr/>
        <p:txBody>
          <a:bodyPr/>
          <a:lstStyle/>
          <a:p>
            <a:r>
              <a:rPr lang="en-IN" dirty="0"/>
              <a:t>A Toy Example</a:t>
            </a:r>
          </a:p>
        </p:txBody>
      </p:sp>
      <p:sp>
        <p:nvSpPr>
          <p:cNvPr id="4" name="Date Placeholder 3">
            <a:extLst>
              <a:ext uri="{FF2B5EF4-FFF2-40B4-BE49-F238E27FC236}">
                <a16:creationId xmlns:a16="http://schemas.microsoft.com/office/drawing/2014/main" id="{A32A12F1-34B1-1E43-C4C0-6CD422E8844A}"/>
              </a:ext>
            </a:extLst>
          </p:cNvPr>
          <p:cNvSpPr>
            <a:spLocks noGrp="1"/>
          </p:cNvSpPr>
          <p:nvPr>
            <p:ph type="dt" sz="half" idx="10"/>
          </p:nvPr>
        </p:nvSpPr>
        <p:spPr/>
        <p:txBody>
          <a:bodyPr/>
          <a:lstStyle/>
          <a:p>
            <a:fld id="{AEBF0160-F6DC-A548-8445-DA3F5F1F50FD}" type="datetime1">
              <a:rPr lang="en-US" smtClean="0"/>
              <a:t>5/11/2026</a:t>
            </a:fld>
            <a:endParaRPr lang="en-US"/>
          </a:p>
        </p:txBody>
      </p:sp>
      <p:sp>
        <p:nvSpPr>
          <p:cNvPr id="5" name="Slide Number Placeholder 4">
            <a:extLst>
              <a:ext uri="{FF2B5EF4-FFF2-40B4-BE49-F238E27FC236}">
                <a16:creationId xmlns:a16="http://schemas.microsoft.com/office/drawing/2014/main" id="{7FB1BD59-6363-E155-D11B-6D099F152AE4}"/>
              </a:ext>
            </a:extLst>
          </p:cNvPr>
          <p:cNvSpPr>
            <a:spLocks noGrp="1"/>
          </p:cNvSpPr>
          <p:nvPr>
            <p:ph type="sldNum" sz="quarter" idx="12"/>
          </p:nvPr>
        </p:nvSpPr>
        <p:spPr/>
        <p:txBody>
          <a:bodyPr/>
          <a:lstStyle/>
          <a:p>
            <a:fld id="{C1FF6DA9-008F-8B48-92A6-B652298478BF}" type="slidenum">
              <a:rPr lang="en-US" smtClean="0"/>
              <a:t>20</a:t>
            </a:fld>
            <a:endParaRPr lang="en-US"/>
          </a:p>
        </p:txBody>
      </p:sp>
      <p:grpSp>
        <p:nvGrpSpPr>
          <p:cNvPr id="8" name="Group 7">
            <a:extLst>
              <a:ext uri="{FF2B5EF4-FFF2-40B4-BE49-F238E27FC236}">
                <a16:creationId xmlns:a16="http://schemas.microsoft.com/office/drawing/2014/main" id="{CAAAAB6A-F0E3-35DB-2CD7-44C167DD7089}"/>
              </a:ext>
            </a:extLst>
          </p:cNvPr>
          <p:cNvGrpSpPr/>
          <p:nvPr/>
        </p:nvGrpSpPr>
        <p:grpSpPr>
          <a:xfrm>
            <a:off x="127010" y="1499669"/>
            <a:ext cx="11696698" cy="4915044"/>
            <a:chOff x="154965" y="-93930"/>
            <a:chExt cx="11969310" cy="6103321"/>
          </a:xfrm>
        </p:grpSpPr>
        <p:pic>
          <p:nvPicPr>
            <p:cNvPr id="9" name="Image" descr="Image">
              <a:extLst>
                <a:ext uri="{FF2B5EF4-FFF2-40B4-BE49-F238E27FC236}">
                  <a16:creationId xmlns:a16="http://schemas.microsoft.com/office/drawing/2014/main" id="{7FF8AE8E-356D-2593-6718-BD87991EC99E}"/>
                </a:ext>
              </a:extLst>
            </p:cNvPr>
            <p:cNvPicPr>
              <a:picLocks noChangeAspect="1"/>
            </p:cNvPicPr>
            <p:nvPr/>
          </p:nvPicPr>
          <p:blipFill>
            <a:blip r:embed="rId3"/>
            <a:srcRect t="25459"/>
            <a:stretch>
              <a:fillRect/>
            </a:stretch>
          </p:blipFill>
          <p:spPr>
            <a:xfrm>
              <a:off x="154965" y="-93930"/>
              <a:ext cx="3881739" cy="1059147"/>
            </a:xfrm>
            <a:prstGeom prst="rect">
              <a:avLst/>
            </a:prstGeom>
            <a:ln w="12700">
              <a:miter lim="400000"/>
            </a:ln>
          </p:spPr>
        </p:pic>
        <p:grpSp>
          <p:nvGrpSpPr>
            <p:cNvPr id="10" name="BEGIN…">
              <a:extLst>
                <a:ext uri="{FF2B5EF4-FFF2-40B4-BE49-F238E27FC236}">
                  <a16:creationId xmlns:a16="http://schemas.microsoft.com/office/drawing/2014/main" id="{06267D24-CEDB-EF02-AF5C-A954D791C3FD}"/>
                </a:ext>
              </a:extLst>
            </p:cNvPr>
            <p:cNvGrpSpPr/>
            <p:nvPr/>
          </p:nvGrpSpPr>
          <p:grpSpPr>
            <a:xfrm>
              <a:off x="7760504" y="182701"/>
              <a:ext cx="4363771" cy="5826689"/>
              <a:chOff x="0" y="-3"/>
              <a:chExt cx="6170097" cy="6487620"/>
            </a:xfrm>
          </p:grpSpPr>
          <p:sp>
            <p:nvSpPr>
              <p:cNvPr id="38" name="BEGIN…">
                <a:extLst>
                  <a:ext uri="{FF2B5EF4-FFF2-40B4-BE49-F238E27FC236}">
                    <a16:creationId xmlns:a16="http://schemas.microsoft.com/office/drawing/2014/main" id="{39BD3340-4B25-6284-D9D3-B4D63B3A6121}"/>
                  </a:ext>
                </a:extLst>
              </p:cNvPr>
              <p:cNvSpPr txBox="1"/>
              <p:nvPr/>
            </p:nvSpPr>
            <p:spPr>
              <a:xfrm>
                <a:off x="215899" y="139699"/>
                <a:ext cx="5738298" cy="42434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 tIns="72000" rIns="72000" bIns="72000" numCol="1" anchor="t">
                <a:spAutoFit/>
              </a:bodyPr>
              <a:lstStyle/>
              <a:p>
                <a:pPr>
                  <a:defRPr sz="1000"/>
                </a:pPr>
                <a:r>
                  <a:t>BEGIN</a:t>
                </a:r>
              </a:p>
              <a:p>
                <a:pPr>
                  <a:defRPr sz="1000"/>
                </a:pPr>
                <a:r>
                  <a:t>    VAR</a:t>
                </a:r>
              </a:p>
              <a:p>
                <a:pPr>
                  <a:defRPr sz="1000"/>
                </a:pPr>
                <a:r>
                  <a:t>        MoveToRight : BOOL;</a:t>
                </a:r>
              </a:p>
              <a:p>
                <a:pPr>
                  <a:defRPr sz="1000"/>
                </a:pPr>
                <a:r>
                  <a:t>    DBVAR</a:t>
                </a:r>
              </a:p>
              <a:p>
                <a:pPr>
                  <a:defRPr sz="1000"/>
                </a:pPr>
                <a:r>
                  <a:t>        OBJECTCOND, OPENGRIP, GRASP, RETREAT : BOOL;</a:t>
                </a:r>
              </a:p>
              <a:p>
                <a:pPr>
                  <a:defRPr sz="1000"/>
                </a:pPr>
                <a:r>
                  <a:t>        L1, C1,S1 : INT;</a:t>
                </a:r>
              </a:p>
              <a:p>
                <a:pPr>
                  <a:defRPr sz="1000"/>
                </a:pPr>
                <a:r>
                  <a:t>    STEP 'DETECT'</a:t>
                </a:r>
              </a:p>
              <a:p>
                <a:pPr>
                  <a:defRPr sz="1000"/>
                </a:pPr>
                <a:r>
                  <a:t>        IF($'Conveyor123D'.L1 = 1)</a:t>
                </a:r>
              </a:p>
              <a:p>
                <a:pPr>
                  <a:defRPr sz="1000"/>
                </a:pPr>
                <a:r>
                  <a:t>            MoveToRight := true;</a:t>
                </a:r>
              </a:p>
              <a:p>
                <a:pPr>
                  <a:defRPr sz="1000"/>
                </a:pPr>
                <a:r>
                  <a:t>    ENDSTEP</a:t>
                </a:r>
              </a:p>
              <a:p>
                <a:pPr>
                  <a:defRPr sz="1000"/>
                </a:pPr>
                <a:r>
                  <a:t>    STEP 'DETECT_BROKEN_ORE'</a:t>
                </a:r>
              </a:p>
              <a:p>
                <a:pPr>
                  <a:defRPr sz="1000"/>
                </a:pPr>
                <a:r>
                  <a:t>        IF($'S1'.OBJECTCOND = #BROKEN)</a:t>
                </a:r>
              </a:p>
              <a:p>
                <a:pPr>
                  <a:defRPr sz="1000"/>
                </a:pPr>
                <a:r>
                  <a:t>            GOTO 10;</a:t>
                </a:r>
              </a:p>
              <a:p>
                <a:pPr>
                  <a:defRPr sz="1000"/>
                </a:pPr>
                <a:r>
                  <a:t>        ELSE</a:t>
                </a:r>
              </a:p>
              <a:p>
                <a:pPr>
                  <a:defRPr sz="1000"/>
                </a:pPr>
                <a:r>
                  <a:t>            MoveToRight := true;</a:t>
                </a:r>
              </a:p>
              <a:p>
                <a:pPr>
                  <a:defRPr sz="1000"/>
                </a:pPr>
                <a:r>
                  <a:t>    ENDSTEP</a:t>
                </a:r>
              </a:p>
              <a:p>
                <a:pPr>
                  <a:defRPr sz="1000"/>
                </a:pPr>
                <a:r>
                  <a:t>    STEP 'PICKUP'</a:t>
                </a:r>
              </a:p>
              <a:p>
                <a:pPr>
                  <a:defRPr sz="1000"/>
                </a:pPr>
                <a:r>
                  <a:t>        IF($'Conveyor123D'.C1 = 1)</a:t>
                </a:r>
              </a:p>
              <a:p>
                <a:pPr>
                  <a:defRPr sz="1000"/>
                </a:pPr>
                <a:r>
                  <a:t>            $'Crane3070'.OPENGRIP := true;</a:t>
                </a:r>
              </a:p>
              <a:p>
                <a:pPr>
                  <a:defRPr sz="1000"/>
                </a:pPr>
                <a:r>
                  <a:t>            $'Crane3070'.GRASP := true;</a:t>
                </a:r>
              </a:p>
              <a:p>
                <a:pPr>
                  <a:defRPr sz="1000"/>
                </a:pPr>
                <a:r>
                  <a:t>            $'Crane3070'.RETREAT := true;        </a:t>
                </a:r>
              </a:p>
              <a:p>
                <a:pPr>
                  <a:defRPr sz="1000"/>
                </a:pPr>
                <a:r>
                  <a:t>    ENDSTEP</a:t>
                </a:r>
              </a:p>
              <a:p>
                <a:pPr>
                  <a:defRPr sz="1000"/>
                </a:pPr>
                <a:r>
                  <a:t>    10: STEP 'DONE'</a:t>
                </a:r>
              </a:p>
              <a:p>
                <a:pPr>
                  <a:defRPr sz="1000"/>
                </a:pPr>
                <a:r>
                  <a:t>    ENDSTEP</a:t>
                </a:r>
              </a:p>
              <a:p>
                <a:pPr>
                  <a:defRPr sz="1000"/>
                </a:pPr>
                <a:r>
                  <a:t>END.</a:t>
                </a:r>
              </a:p>
            </p:txBody>
          </p:sp>
          <p:pic>
            <p:nvPicPr>
              <p:cNvPr id="39" name="BEGIN… BEGIN    VAR        MoveToRight : BOOL;    DBVAR        OBJECTCOND, OPENGRIP, GRASP, RETREAT : BOOL;        L1, C1,S1 : INT;    STEP 'DETECT'        IF($'Conveyor123D'.L1 = 1)            MoveToRight := true;    ENDSTEP    STEP 'DETECT_BROKEN_ORE' " descr="BEGIN… BEGIN    VAR        MoveToRight : BOOL;    DBVAR        OBJECTCOND, OPENGRIP, GRASP, RETREAT : BOOL;        L1, C1,S1 : INT;    STEP 'DETECT'        IF($'Conveyor123D'.L1 = 1)            MoveToRight := true;    ENDSTEP    STEP 'DETECT_BROKEN_ORE' ">
                <a:extLst>
                  <a:ext uri="{FF2B5EF4-FFF2-40B4-BE49-F238E27FC236}">
                    <a16:creationId xmlns:a16="http://schemas.microsoft.com/office/drawing/2014/main" id="{BA5454D8-E36A-AD58-2522-C3BDAFC5E4F2}"/>
                  </a:ext>
                </a:extLst>
              </p:cNvPr>
              <p:cNvPicPr>
                <a:picLocks noChangeAspect="1"/>
              </p:cNvPicPr>
              <p:nvPr/>
            </p:nvPicPr>
            <p:blipFill>
              <a:blip r:embed="rId4"/>
              <a:stretch>
                <a:fillRect/>
              </a:stretch>
            </p:blipFill>
            <p:spPr>
              <a:xfrm>
                <a:off x="0" y="-3"/>
                <a:ext cx="6170097" cy="6487620"/>
              </a:xfrm>
              <a:prstGeom prst="rect">
                <a:avLst/>
              </a:prstGeom>
              <a:ln w="12700" cap="flat">
                <a:noFill/>
                <a:miter lim="400000"/>
              </a:ln>
              <a:effectLst/>
            </p:spPr>
          </p:pic>
        </p:grpSp>
        <p:pic>
          <p:nvPicPr>
            <p:cNvPr id="11" name="Image" descr="Image">
              <a:extLst>
                <a:ext uri="{FF2B5EF4-FFF2-40B4-BE49-F238E27FC236}">
                  <a16:creationId xmlns:a16="http://schemas.microsoft.com/office/drawing/2014/main" id="{106F5407-E31B-0EE5-1B1F-30BBCAA244B9}"/>
                </a:ext>
              </a:extLst>
            </p:cNvPr>
            <p:cNvPicPr>
              <a:picLocks noChangeAspect="1"/>
            </p:cNvPicPr>
            <p:nvPr/>
          </p:nvPicPr>
          <p:blipFill>
            <a:blip r:embed="rId5"/>
            <a:stretch>
              <a:fillRect/>
            </a:stretch>
          </p:blipFill>
          <p:spPr>
            <a:xfrm>
              <a:off x="471340" y="1248705"/>
              <a:ext cx="6217624" cy="3948284"/>
            </a:xfrm>
            <a:prstGeom prst="rect">
              <a:avLst/>
            </a:prstGeom>
            <a:ln w="12700">
              <a:miter lim="400000"/>
            </a:ln>
            <a:effectLst>
              <a:outerShdw blurRad="63500" dist="25400" dir="5400000" rotWithShape="0">
                <a:srgbClr val="000000">
                  <a:alpha val="50000"/>
                </a:srgbClr>
              </a:outerShdw>
            </a:effectLst>
          </p:spPr>
        </p:pic>
        <p:sp>
          <p:nvSpPr>
            <p:cNvPr id="12" name="Line">
              <a:extLst>
                <a:ext uri="{FF2B5EF4-FFF2-40B4-BE49-F238E27FC236}">
                  <a16:creationId xmlns:a16="http://schemas.microsoft.com/office/drawing/2014/main" id="{26BD78AF-9376-899F-309A-759516041EC8}"/>
                </a:ext>
              </a:extLst>
            </p:cNvPr>
            <p:cNvSpPr/>
            <p:nvPr/>
          </p:nvSpPr>
          <p:spPr>
            <a:xfrm flipH="1" flipV="1">
              <a:off x="5172868" y="1527483"/>
              <a:ext cx="2583424" cy="0"/>
            </a:xfrm>
            <a:prstGeom prst="line">
              <a:avLst/>
            </a:prstGeom>
            <a:ln w="101600">
              <a:solidFill>
                <a:srgbClr val="1F13EB"/>
              </a:solidFill>
              <a:tailEnd type="triangle"/>
            </a:ln>
          </p:spPr>
          <p:txBody>
            <a:bodyPr lIns="45718" tIns="45718" rIns="45718" bIns="45718"/>
            <a:lstStyle/>
            <a:p>
              <a:endParaRPr/>
            </a:p>
          </p:txBody>
        </p:sp>
        <p:grpSp>
          <p:nvGrpSpPr>
            <p:cNvPr id="13" name="Migration">
              <a:extLst>
                <a:ext uri="{FF2B5EF4-FFF2-40B4-BE49-F238E27FC236}">
                  <a16:creationId xmlns:a16="http://schemas.microsoft.com/office/drawing/2014/main" id="{A1A86B79-A321-E4F3-E518-DF259419355B}"/>
                </a:ext>
              </a:extLst>
            </p:cNvPr>
            <p:cNvGrpSpPr/>
            <p:nvPr/>
          </p:nvGrpSpPr>
          <p:grpSpPr>
            <a:xfrm>
              <a:off x="6204566" y="873807"/>
              <a:ext cx="1267502" cy="588857"/>
              <a:chOff x="136026" y="-771970"/>
              <a:chExt cx="1267500" cy="588855"/>
            </a:xfrm>
          </p:grpSpPr>
          <p:sp>
            <p:nvSpPr>
              <p:cNvPr id="36" name="Migration">
                <a:extLst>
                  <a:ext uri="{FF2B5EF4-FFF2-40B4-BE49-F238E27FC236}">
                    <a16:creationId xmlns:a16="http://schemas.microsoft.com/office/drawing/2014/main" id="{0CD1FC79-0CD9-298D-0B7E-4C3C8042B448}"/>
                  </a:ext>
                </a:extLst>
              </p:cNvPr>
              <p:cNvSpPr txBox="1"/>
              <p:nvPr/>
            </p:nvSpPr>
            <p:spPr>
              <a:xfrm>
                <a:off x="232495" y="-679433"/>
                <a:ext cx="1064292" cy="385648"/>
              </a:xfrm>
              <a:prstGeom prst="rect">
                <a:avLst/>
              </a:prstGeom>
              <a:gradFill flip="none" rotWithShape="1">
                <a:gsLst>
                  <a:gs pos="0">
                    <a:schemeClr val="accent1">
                      <a:lumOff val="58573"/>
                    </a:schemeClr>
                  </a:gs>
                  <a:gs pos="100000">
                    <a:schemeClr val="accent4">
                      <a:lumOff val="4411"/>
                    </a:schemeClr>
                  </a:gs>
                </a:gsLst>
                <a:lin ang="16200000" scaled="0"/>
              </a:gra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000" tIns="72000" rIns="72000" bIns="72000" numCol="1" anchor="t">
                <a:spAutoFit/>
              </a:bodyPr>
              <a:lstStyle/>
              <a:p>
                <a:r>
                  <a:rPr dirty="0"/>
                  <a:t>Migration</a:t>
                </a:r>
              </a:p>
            </p:txBody>
          </p:sp>
          <p:pic>
            <p:nvPicPr>
              <p:cNvPr id="37" name="Migration Migration" descr="Migration Migration">
                <a:extLst>
                  <a:ext uri="{FF2B5EF4-FFF2-40B4-BE49-F238E27FC236}">
                    <a16:creationId xmlns:a16="http://schemas.microsoft.com/office/drawing/2014/main" id="{8E4F9EA1-ED09-E92C-3C30-E7DA70B1B0C4}"/>
                  </a:ext>
                </a:extLst>
              </p:cNvPr>
              <p:cNvPicPr>
                <a:picLocks noChangeAspect="1"/>
              </p:cNvPicPr>
              <p:nvPr/>
            </p:nvPicPr>
            <p:blipFill>
              <a:blip r:embed="rId6"/>
              <a:stretch>
                <a:fillRect/>
              </a:stretch>
            </p:blipFill>
            <p:spPr>
              <a:xfrm>
                <a:off x="136026" y="-771970"/>
                <a:ext cx="1267500" cy="588855"/>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pic>
        </p:grpSp>
        <p:sp>
          <p:nvSpPr>
            <p:cNvPr id="14" name="Line">
              <a:extLst>
                <a:ext uri="{FF2B5EF4-FFF2-40B4-BE49-F238E27FC236}">
                  <a16:creationId xmlns:a16="http://schemas.microsoft.com/office/drawing/2014/main" id="{1A374E13-81F8-7753-59B0-1A3323E9A58A}"/>
                </a:ext>
              </a:extLst>
            </p:cNvPr>
            <p:cNvSpPr/>
            <p:nvPr/>
          </p:nvSpPr>
          <p:spPr>
            <a:xfrm flipH="1">
              <a:off x="6683843" y="3387421"/>
              <a:ext cx="1203365" cy="4"/>
            </a:xfrm>
            <a:prstGeom prst="line">
              <a:avLst/>
            </a:prstGeom>
            <a:ln w="101600">
              <a:solidFill>
                <a:srgbClr val="1F13EB"/>
              </a:solidFill>
              <a:tailEnd type="triangle"/>
            </a:ln>
          </p:spPr>
          <p:txBody>
            <a:bodyPr lIns="45718" tIns="45718" rIns="45718" bIns="45718"/>
            <a:lstStyle/>
            <a:p>
              <a:endParaRPr/>
            </a:p>
          </p:txBody>
        </p:sp>
        <p:sp>
          <p:nvSpPr>
            <p:cNvPr id="15" name="Line">
              <a:extLst>
                <a:ext uri="{FF2B5EF4-FFF2-40B4-BE49-F238E27FC236}">
                  <a16:creationId xmlns:a16="http://schemas.microsoft.com/office/drawing/2014/main" id="{CCB7A8CD-1F95-E561-83D0-69B2956EEA59}"/>
                </a:ext>
              </a:extLst>
            </p:cNvPr>
            <p:cNvSpPr/>
            <p:nvPr/>
          </p:nvSpPr>
          <p:spPr>
            <a:xfrm flipH="1">
              <a:off x="1370388" y="4947760"/>
              <a:ext cx="4" cy="459211"/>
            </a:xfrm>
            <a:prstGeom prst="line">
              <a:avLst/>
            </a:prstGeom>
            <a:ln w="101600">
              <a:solidFill>
                <a:srgbClr val="1F13EB"/>
              </a:solidFill>
              <a:tailEnd type="triangle"/>
            </a:ln>
          </p:spPr>
          <p:txBody>
            <a:bodyPr lIns="45718" tIns="45718" rIns="45718" bIns="45718"/>
            <a:lstStyle/>
            <a:p>
              <a:endParaRPr/>
            </a:p>
          </p:txBody>
        </p:sp>
        <p:sp>
          <p:nvSpPr>
            <p:cNvPr id="16" name="Line">
              <a:extLst>
                <a:ext uri="{FF2B5EF4-FFF2-40B4-BE49-F238E27FC236}">
                  <a16:creationId xmlns:a16="http://schemas.microsoft.com/office/drawing/2014/main" id="{22538D3B-A7B8-AB1B-873D-B922DA8FFB2C}"/>
                </a:ext>
              </a:extLst>
            </p:cNvPr>
            <p:cNvSpPr/>
            <p:nvPr/>
          </p:nvSpPr>
          <p:spPr>
            <a:xfrm>
              <a:off x="5884982" y="4746675"/>
              <a:ext cx="4" cy="660296"/>
            </a:xfrm>
            <a:prstGeom prst="line">
              <a:avLst/>
            </a:prstGeom>
            <a:ln w="101600">
              <a:solidFill>
                <a:srgbClr val="1F13EB"/>
              </a:solidFill>
              <a:tailEnd type="triangle"/>
            </a:ln>
          </p:spPr>
          <p:txBody>
            <a:bodyPr lIns="45718" tIns="45718" rIns="45718" bIns="45718"/>
            <a:lstStyle/>
            <a:p>
              <a:endParaRPr/>
            </a:p>
          </p:txBody>
        </p:sp>
        <p:grpSp>
          <p:nvGrpSpPr>
            <p:cNvPr id="17" name="Equivalence checker">
              <a:extLst>
                <a:ext uri="{FF2B5EF4-FFF2-40B4-BE49-F238E27FC236}">
                  <a16:creationId xmlns:a16="http://schemas.microsoft.com/office/drawing/2014/main" id="{D9B04A52-DE34-7278-57A0-FDD4F8A98008}"/>
                </a:ext>
              </a:extLst>
            </p:cNvPr>
            <p:cNvGrpSpPr/>
            <p:nvPr/>
          </p:nvGrpSpPr>
          <p:grpSpPr>
            <a:xfrm>
              <a:off x="1019914" y="5334690"/>
              <a:ext cx="5367277" cy="369328"/>
              <a:chOff x="-181852" y="-3918"/>
              <a:chExt cx="4802981" cy="369327"/>
            </a:xfrm>
          </p:grpSpPr>
          <p:sp>
            <p:nvSpPr>
              <p:cNvPr id="34" name="Rectangle">
                <a:extLst>
                  <a:ext uri="{FF2B5EF4-FFF2-40B4-BE49-F238E27FC236}">
                    <a16:creationId xmlns:a16="http://schemas.microsoft.com/office/drawing/2014/main" id="{A2E70E78-67D8-336F-6082-131755446669}"/>
                  </a:ext>
                </a:extLst>
              </p:cNvPr>
              <p:cNvSpPr/>
              <p:nvPr/>
            </p:nvSpPr>
            <p:spPr>
              <a:xfrm>
                <a:off x="-1" y="-1"/>
                <a:ext cx="4621130" cy="361497"/>
              </a:xfrm>
              <a:prstGeom prst="rect">
                <a:avLst/>
              </a:prstGeom>
              <a:solidFill>
                <a:schemeClr val="accent2"/>
              </a:solidFill>
              <a:ln w="25400" cap="flat">
                <a:solidFill>
                  <a:srgbClr val="505050"/>
                </a:solidFill>
                <a:prstDash val="solid"/>
                <a:round/>
              </a:ln>
              <a:effectLst/>
            </p:spPr>
            <p:txBody>
              <a:bodyPr wrap="square" lIns="45718" tIns="45718" rIns="45718" bIns="45718" numCol="1" anchor="ctr">
                <a:noAutofit/>
              </a:bodyPr>
              <a:lstStyle/>
              <a:p>
                <a:pPr>
                  <a:defRPr>
                    <a:solidFill>
                      <a:schemeClr val="accent1">
                        <a:lumOff val="-2980"/>
                      </a:schemeClr>
                    </a:solidFill>
                  </a:defRPr>
                </a:pPr>
                <a:endParaRPr/>
              </a:p>
            </p:txBody>
          </p:sp>
          <p:sp>
            <p:nvSpPr>
              <p:cNvPr id="35" name="Equivalence checker">
                <a:extLst>
                  <a:ext uri="{FF2B5EF4-FFF2-40B4-BE49-F238E27FC236}">
                    <a16:creationId xmlns:a16="http://schemas.microsoft.com/office/drawing/2014/main" id="{466918B1-E989-F4A7-0A95-467BA72335D2}"/>
                  </a:ext>
                </a:extLst>
              </p:cNvPr>
              <p:cNvSpPr txBox="1"/>
              <p:nvPr/>
            </p:nvSpPr>
            <p:spPr>
              <a:xfrm>
                <a:off x="-181852" y="-3918"/>
                <a:ext cx="4790282"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defRPr>
                    <a:solidFill>
                      <a:schemeClr val="accent1">
                        <a:lumOff val="-2980"/>
                      </a:schemeClr>
                    </a:solidFill>
                  </a:defRPr>
                </a:lvl1pPr>
              </a:lstStyle>
              <a:p>
                <a:r>
                  <a:rPr dirty="0"/>
                  <a:t>                               Equivalence checker</a:t>
                </a:r>
              </a:p>
            </p:txBody>
          </p:sp>
        </p:grpSp>
        <p:sp>
          <p:nvSpPr>
            <p:cNvPr id="18" name="No">
              <a:extLst>
                <a:ext uri="{FF2B5EF4-FFF2-40B4-BE49-F238E27FC236}">
                  <a16:creationId xmlns:a16="http://schemas.microsoft.com/office/drawing/2014/main" id="{BA1A56C1-AAB4-853C-9EFC-29700E02E489}"/>
                </a:ext>
              </a:extLst>
            </p:cNvPr>
            <p:cNvSpPr txBox="1"/>
            <p:nvPr/>
          </p:nvSpPr>
          <p:spPr>
            <a:xfrm>
              <a:off x="226926" y="5299964"/>
              <a:ext cx="559703" cy="709427"/>
            </a:xfrm>
            <a:prstGeom prst="rect">
              <a:avLst/>
            </a:prstGeom>
            <a:solidFill>
              <a:srgbClr val="AC4D27"/>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 tIns="72000" rIns="72000" bIns="72000">
              <a:spAutoFit/>
            </a:bodyPr>
            <a:lstStyle/>
            <a:p>
              <a:r>
                <a:rPr lang="en-IN" sz="1400" dirty="0"/>
                <a:t>May </a:t>
              </a:r>
              <a:r>
                <a:rPr sz="1400" dirty="0"/>
                <a:t>No</a:t>
              </a:r>
            </a:p>
          </p:txBody>
        </p:sp>
        <p:sp>
          <p:nvSpPr>
            <p:cNvPr id="19" name="Line">
              <a:extLst>
                <a:ext uri="{FF2B5EF4-FFF2-40B4-BE49-F238E27FC236}">
                  <a16:creationId xmlns:a16="http://schemas.microsoft.com/office/drawing/2014/main" id="{60F48663-3638-8E88-DF89-1730B88ADBF2}"/>
                </a:ext>
              </a:extLst>
            </p:cNvPr>
            <p:cNvSpPr/>
            <p:nvPr/>
          </p:nvSpPr>
          <p:spPr>
            <a:xfrm>
              <a:off x="6433561" y="5486879"/>
              <a:ext cx="537456" cy="4"/>
            </a:xfrm>
            <a:prstGeom prst="line">
              <a:avLst/>
            </a:prstGeom>
            <a:ln w="25400">
              <a:solidFill>
                <a:schemeClr val="accent1"/>
              </a:solidFill>
              <a:tailEnd type="triangle"/>
            </a:ln>
          </p:spPr>
          <p:txBody>
            <a:bodyPr lIns="45718" tIns="45718" rIns="45718" bIns="45718"/>
            <a:lstStyle/>
            <a:p>
              <a:endParaRPr/>
            </a:p>
          </p:txBody>
        </p:sp>
        <p:sp>
          <p:nvSpPr>
            <p:cNvPr id="20" name="Line">
              <a:extLst>
                <a:ext uri="{FF2B5EF4-FFF2-40B4-BE49-F238E27FC236}">
                  <a16:creationId xmlns:a16="http://schemas.microsoft.com/office/drawing/2014/main" id="{5D667F7E-8C2C-C701-4C12-67BBAD6CF0FD}"/>
                </a:ext>
              </a:extLst>
            </p:cNvPr>
            <p:cNvSpPr/>
            <p:nvPr/>
          </p:nvSpPr>
          <p:spPr>
            <a:xfrm flipH="1">
              <a:off x="786628" y="5486878"/>
              <a:ext cx="449200" cy="0"/>
            </a:xfrm>
            <a:prstGeom prst="line">
              <a:avLst/>
            </a:prstGeom>
            <a:ln w="25400">
              <a:solidFill>
                <a:schemeClr val="accent1"/>
              </a:solidFill>
              <a:tailEnd type="triangle"/>
            </a:ln>
          </p:spPr>
          <p:txBody>
            <a:bodyPr lIns="45718" tIns="45718" rIns="45718" bIns="45718"/>
            <a:lstStyle/>
            <a:p>
              <a:endParaRPr/>
            </a:p>
          </p:txBody>
        </p:sp>
        <p:sp>
          <p:nvSpPr>
            <p:cNvPr id="21" name="Yes">
              <a:extLst>
                <a:ext uri="{FF2B5EF4-FFF2-40B4-BE49-F238E27FC236}">
                  <a16:creationId xmlns:a16="http://schemas.microsoft.com/office/drawing/2014/main" id="{41F6E94D-3AE5-330E-1E81-C489423AD642}"/>
                </a:ext>
              </a:extLst>
            </p:cNvPr>
            <p:cNvSpPr txBox="1"/>
            <p:nvPr/>
          </p:nvSpPr>
          <p:spPr>
            <a:xfrm>
              <a:off x="6927263" y="5281355"/>
              <a:ext cx="480241" cy="411048"/>
            </a:xfrm>
            <a:prstGeom prst="rect">
              <a:avLst/>
            </a:prstGeom>
            <a:solidFill>
              <a:srgbClr val="63A636"/>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000" tIns="72000" rIns="72000" bIns="72000">
              <a:spAutoFit/>
            </a:bodyPr>
            <a:lstStyle/>
            <a:p>
              <a:r>
                <a:t>Yes</a:t>
              </a:r>
            </a:p>
          </p:txBody>
        </p:sp>
        <p:sp>
          <p:nvSpPr>
            <p:cNvPr id="23" name="Line">
              <a:extLst>
                <a:ext uri="{FF2B5EF4-FFF2-40B4-BE49-F238E27FC236}">
                  <a16:creationId xmlns:a16="http://schemas.microsoft.com/office/drawing/2014/main" id="{E3A094CD-AC26-5DF3-2B43-9773629273A2}"/>
                </a:ext>
              </a:extLst>
            </p:cNvPr>
            <p:cNvSpPr/>
            <p:nvPr/>
          </p:nvSpPr>
          <p:spPr>
            <a:xfrm flipH="1">
              <a:off x="2502084" y="1595690"/>
              <a:ext cx="786950" cy="4"/>
            </a:xfrm>
            <a:prstGeom prst="line">
              <a:avLst/>
            </a:prstGeom>
            <a:ln w="63500">
              <a:solidFill>
                <a:srgbClr val="1F13EB"/>
              </a:solidFill>
              <a:tailEnd type="triangle"/>
            </a:ln>
          </p:spPr>
          <p:txBody>
            <a:bodyPr lIns="45718" tIns="45718" rIns="45718" bIns="45718"/>
            <a:lstStyle/>
            <a:p>
              <a:endParaRPr/>
            </a:p>
          </p:txBody>
        </p:sp>
        <p:sp>
          <p:nvSpPr>
            <p:cNvPr id="30" name="MC">
              <a:extLst>
                <a:ext uri="{FF2B5EF4-FFF2-40B4-BE49-F238E27FC236}">
                  <a16:creationId xmlns:a16="http://schemas.microsoft.com/office/drawing/2014/main" id="{285973A4-7AF5-576B-9EAE-FE5F935D0FAF}"/>
                </a:ext>
              </a:extLst>
            </p:cNvPr>
            <p:cNvSpPr txBox="1"/>
            <p:nvPr/>
          </p:nvSpPr>
          <p:spPr>
            <a:xfrm>
              <a:off x="1585332" y="1462664"/>
              <a:ext cx="926619" cy="390762"/>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 tIns="72000" rIns="72000" bIns="72000" numCol="1" anchor="t">
              <a:spAutoFit/>
            </a:bodyPr>
            <a:lstStyle>
              <a:lvl1pPr>
                <a:defRPr sz="1100"/>
              </a:lvl1pPr>
            </a:lstStyle>
            <a:p>
              <a:r>
                <a:rPr lang="en-IN" dirty="0" err="1"/>
                <a:t>Antarbhukti</a:t>
              </a:r>
              <a:endParaRPr dirty="0"/>
            </a:p>
          </p:txBody>
        </p:sp>
        <p:sp>
          <p:nvSpPr>
            <p:cNvPr id="25" name="TCL Code">
              <a:extLst>
                <a:ext uri="{FF2B5EF4-FFF2-40B4-BE49-F238E27FC236}">
                  <a16:creationId xmlns:a16="http://schemas.microsoft.com/office/drawing/2014/main" id="{97EE02E5-A0F3-3B99-959F-90766C5AD98F}"/>
                </a:ext>
              </a:extLst>
            </p:cNvPr>
            <p:cNvSpPr txBox="1"/>
            <p:nvPr/>
          </p:nvSpPr>
          <p:spPr>
            <a:xfrm>
              <a:off x="10346015" y="2616091"/>
              <a:ext cx="1266044" cy="422405"/>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 tIns="72000" rIns="72000" bIns="72000">
              <a:spAutoFit/>
            </a:bodyPr>
            <a:lstStyle/>
            <a:p>
              <a:r>
                <a:rPr dirty="0"/>
                <a:t>TCL Code</a:t>
              </a:r>
            </a:p>
          </p:txBody>
        </p:sp>
        <p:sp>
          <p:nvSpPr>
            <p:cNvPr id="26" name="SFC">
              <a:extLst>
                <a:ext uri="{FF2B5EF4-FFF2-40B4-BE49-F238E27FC236}">
                  <a16:creationId xmlns:a16="http://schemas.microsoft.com/office/drawing/2014/main" id="{4C764F7C-FCFA-0460-B085-6038ADF49D12}"/>
                </a:ext>
              </a:extLst>
            </p:cNvPr>
            <p:cNvSpPr txBox="1"/>
            <p:nvPr/>
          </p:nvSpPr>
          <p:spPr>
            <a:xfrm>
              <a:off x="3289034" y="4606093"/>
              <a:ext cx="512052" cy="411048"/>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000" tIns="72000" rIns="72000" bIns="72000">
              <a:spAutoFit/>
            </a:bodyPr>
            <a:lstStyle/>
            <a:p>
              <a:r>
                <a:t>SFC</a:t>
              </a:r>
            </a:p>
          </p:txBody>
        </p:sp>
        <p:sp>
          <p:nvSpPr>
            <p:cNvPr id="27" name="Model-1">
              <a:extLst>
                <a:ext uri="{FF2B5EF4-FFF2-40B4-BE49-F238E27FC236}">
                  <a16:creationId xmlns:a16="http://schemas.microsoft.com/office/drawing/2014/main" id="{93B00693-99ED-CAD5-09BB-03E822667DC8}"/>
                </a:ext>
              </a:extLst>
            </p:cNvPr>
            <p:cNvSpPr txBox="1"/>
            <p:nvPr/>
          </p:nvSpPr>
          <p:spPr>
            <a:xfrm>
              <a:off x="5425131" y="4588243"/>
              <a:ext cx="751325" cy="336162"/>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000" tIns="72000" rIns="72000" bIns="72000">
              <a:spAutoFit/>
            </a:bodyPr>
            <a:lstStyle>
              <a:lvl1pPr>
                <a:defRPr sz="1300"/>
              </a:lvl1pPr>
            </a:lstStyle>
            <a:p>
              <a:r>
                <a:t>Model-1</a:t>
              </a:r>
            </a:p>
          </p:txBody>
        </p:sp>
        <p:sp>
          <p:nvSpPr>
            <p:cNvPr id="28" name="Model-2">
              <a:extLst>
                <a:ext uri="{FF2B5EF4-FFF2-40B4-BE49-F238E27FC236}">
                  <a16:creationId xmlns:a16="http://schemas.microsoft.com/office/drawing/2014/main" id="{2AAF4091-69F3-7F58-572E-1B8CB929DB2E}"/>
                </a:ext>
              </a:extLst>
            </p:cNvPr>
            <p:cNvSpPr txBox="1"/>
            <p:nvPr/>
          </p:nvSpPr>
          <p:spPr>
            <a:xfrm>
              <a:off x="884824" y="4664272"/>
              <a:ext cx="786946" cy="314683"/>
            </a:xfrm>
            <a:prstGeom prst="rect">
              <a:avLst/>
            </a:prstGeom>
            <a:solidFill>
              <a:srgbClr val="FFFFFF"/>
            </a:solidFill>
            <a:ln w="25400">
              <a:solidFill>
                <a:schemeClr val="accent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 tIns="72000" rIns="72000" bIns="72000">
              <a:spAutoFit/>
            </a:bodyPr>
            <a:lstStyle>
              <a:lvl1pPr>
                <a:defRPr sz="1300"/>
              </a:lvl1pPr>
            </a:lstStyle>
            <a:p>
              <a:r>
                <a:rPr sz="1100" dirty="0"/>
                <a:t>Model-2</a:t>
              </a:r>
            </a:p>
          </p:txBody>
        </p:sp>
        <p:sp>
          <p:nvSpPr>
            <p:cNvPr id="29" name="MC: Model constructor">
              <a:extLst>
                <a:ext uri="{FF2B5EF4-FFF2-40B4-BE49-F238E27FC236}">
                  <a16:creationId xmlns:a16="http://schemas.microsoft.com/office/drawing/2014/main" id="{147E857E-F257-B3AF-35DB-2E05F2A09079}"/>
                </a:ext>
              </a:extLst>
            </p:cNvPr>
            <p:cNvSpPr txBox="1"/>
            <p:nvPr/>
          </p:nvSpPr>
          <p:spPr>
            <a:xfrm>
              <a:off x="6742940" y="2594316"/>
              <a:ext cx="1017566" cy="562746"/>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 tIns="72000" rIns="72000" bIns="72000" numCol="1" anchor="t">
              <a:spAutoFit/>
            </a:bodyPr>
            <a:lstStyle/>
            <a:p>
              <a:r>
                <a:rPr sz="1000" dirty="0"/>
                <a:t> </a:t>
              </a:r>
              <a:r>
                <a:rPr lang="en-IN" sz="1000" dirty="0"/>
                <a:t>MC:</a:t>
              </a:r>
              <a:r>
                <a:rPr sz="1000" dirty="0"/>
                <a:t>Model constructor</a:t>
              </a:r>
            </a:p>
          </p:txBody>
        </p:sp>
      </p:grpSp>
    </p:spTree>
    <p:extLst>
      <p:ext uri="{BB962C8B-B14F-4D97-AF65-F5344CB8AC3E}">
        <p14:creationId xmlns:p14="http://schemas.microsoft.com/office/powerpoint/2010/main" val="2208602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8DBE-565C-9C32-7B07-5CC14FD6D6D3}"/>
              </a:ext>
            </a:extLst>
          </p:cNvPr>
          <p:cNvSpPr>
            <a:spLocks noGrp="1"/>
          </p:cNvSpPr>
          <p:nvPr>
            <p:ph type="title"/>
          </p:nvPr>
        </p:nvSpPr>
        <p:spPr/>
        <p:txBody>
          <a:bodyPr/>
          <a:lstStyle/>
          <a:p>
            <a:r>
              <a:rPr lang="en-IN" dirty="0"/>
              <a:t>Real-life Example </a:t>
            </a:r>
          </a:p>
        </p:txBody>
      </p:sp>
      <p:pic>
        <p:nvPicPr>
          <p:cNvPr id="7" name="Content Placeholder 6" descr="A diagram of a machine">
            <a:extLst>
              <a:ext uri="{FF2B5EF4-FFF2-40B4-BE49-F238E27FC236}">
                <a16:creationId xmlns:a16="http://schemas.microsoft.com/office/drawing/2014/main" id="{C956E0B6-5791-5846-53AC-FBD586E91971}"/>
              </a:ext>
            </a:extLst>
          </p:cNvPr>
          <p:cNvPicPr>
            <a:picLocks noGrp="1" noChangeAspect="1"/>
          </p:cNvPicPr>
          <p:nvPr>
            <p:ph idx="1"/>
          </p:nvPr>
        </p:nvPicPr>
        <p:blipFill>
          <a:blip r:embed="rId4"/>
          <a:stretch>
            <a:fillRect/>
          </a:stretch>
        </p:blipFill>
        <p:spPr>
          <a:xfrm>
            <a:off x="1333500" y="1853406"/>
            <a:ext cx="9525000" cy="3838575"/>
          </a:xfrm>
        </p:spPr>
      </p:pic>
      <p:sp>
        <p:nvSpPr>
          <p:cNvPr id="4" name="Date Placeholder 3">
            <a:extLst>
              <a:ext uri="{FF2B5EF4-FFF2-40B4-BE49-F238E27FC236}">
                <a16:creationId xmlns:a16="http://schemas.microsoft.com/office/drawing/2014/main" id="{8A2864DF-830E-1F63-34D6-A0975932E150}"/>
              </a:ext>
            </a:extLst>
          </p:cNvPr>
          <p:cNvSpPr>
            <a:spLocks noGrp="1"/>
          </p:cNvSpPr>
          <p:nvPr>
            <p:ph type="dt" sz="half" idx="10"/>
          </p:nvPr>
        </p:nvSpPr>
        <p:spPr/>
        <p:txBody>
          <a:bodyPr/>
          <a:lstStyle/>
          <a:p>
            <a:fld id="{AEBF0160-F6DC-A548-8445-DA3F5F1F50FD}" type="datetime1">
              <a:rPr lang="en-US" smtClean="0"/>
              <a:t>5/11/2026</a:t>
            </a:fld>
            <a:endParaRPr lang="en-US"/>
          </a:p>
        </p:txBody>
      </p:sp>
      <p:sp>
        <p:nvSpPr>
          <p:cNvPr id="5" name="Slide Number Placeholder 4">
            <a:extLst>
              <a:ext uri="{FF2B5EF4-FFF2-40B4-BE49-F238E27FC236}">
                <a16:creationId xmlns:a16="http://schemas.microsoft.com/office/drawing/2014/main" id="{3F78ACD1-0FB0-F4AA-9B45-3B0E5FF9E793}"/>
              </a:ext>
            </a:extLst>
          </p:cNvPr>
          <p:cNvSpPr>
            <a:spLocks noGrp="1"/>
          </p:cNvSpPr>
          <p:nvPr>
            <p:ph type="sldNum" sz="quarter" idx="12"/>
          </p:nvPr>
        </p:nvSpPr>
        <p:spPr/>
        <p:txBody>
          <a:bodyPr/>
          <a:lstStyle/>
          <a:p>
            <a:fld id="{C1FF6DA9-008F-8B48-92A6-B652298478BF}" type="slidenum">
              <a:rPr lang="en-US" smtClean="0"/>
              <a:t>21</a:t>
            </a:fld>
            <a:endParaRPr lang="en-US"/>
          </a:p>
        </p:txBody>
      </p:sp>
      <p:pic>
        <p:nvPicPr>
          <p:cNvPr id="9" name="Content Placeholder 6">
            <a:extLst>
              <a:ext uri="{FF2B5EF4-FFF2-40B4-BE49-F238E27FC236}">
                <a16:creationId xmlns:a16="http://schemas.microsoft.com/office/drawing/2014/main" id="{A97D31E9-9A0B-3620-E626-AF076098010C}"/>
              </a:ext>
            </a:extLst>
          </p:cNvPr>
          <p:cNvPicPr>
            <a:picLocks noChangeAspect="1"/>
          </p:cNvPicPr>
          <p:nvPr/>
        </p:nvPicPr>
        <p:blipFill>
          <a:blip r:embed="rId5"/>
          <a:stretch>
            <a:fillRect/>
          </a:stretch>
        </p:blipFill>
        <p:spPr>
          <a:xfrm>
            <a:off x="4243386" y="5403056"/>
            <a:ext cx="1966913" cy="1333500"/>
          </a:xfrm>
          <a:prstGeom prst="rect">
            <a:avLst/>
          </a:prstGeom>
        </p:spPr>
      </p:pic>
    </p:spTree>
    <p:custDataLst>
      <p:tags r:id="rId1"/>
    </p:custDataLst>
    <p:extLst>
      <p:ext uri="{BB962C8B-B14F-4D97-AF65-F5344CB8AC3E}">
        <p14:creationId xmlns:p14="http://schemas.microsoft.com/office/powerpoint/2010/main" val="22990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752B-43AB-4109-8534-AD4C8714D860}"/>
              </a:ext>
            </a:extLst>
          </p:cNvPr>
          <p:cNvSpPr>
            <a:spLocks noGrp="1"/>
          </p:cNvSpPr>
          <p:nvPr>
            <p:ph type="title"/>
          </p:nvPr>
        </p:nvSpPr>
        <p:spPr/>
        <p:txBody>
          <a:bodyPr/>
          <a:lstStyle/>
          <a:p>
            <a:r>
              <a:rPr lang="en-IN" dirty="0"/>
              <a:t>Real-life Example </a:t>
            </a:r>
          </a:p>
        </p:txBody>
      </p:sp>
      <p:pic>
        <p:nvPicPr>
          <p:cNvPr id="7" name="Content Placeholder 6" descr="A diagram of a machine&#10;&#10;AI-generated content may be incorrect.">
            <a:extLst>
              <a:ext uri="{FF2B5EF4-FFF2-40B4-BE49-F238E27FC236}">
                <a16:creationId xmlns:a16="http://schemas.microsoft.com/office/drawing/2014/main" id="{2177909A-635A-C40F-DD3F-A40552C159D1}"/>
              </a:ext>
            </a:extLst>
          </p:cNvPr>
          <p:cNvPicPr>
            <a:picLocks noGrp="1" noChangeAspect="1"/>
          </p:cNvPicPr>
          <p:nvPr>
            <p:ph idx="1"/>
          </p:nvPr>
        </p:nvPicPr>
        <p:blipFill>
          <a:blip r:embed="rId3"/>
          <a:stretch>
            <a:fillRect/>
          </a:stretch>
        </p:blipFill>
        <p:spPr>
          <a:xfrm>
            <a:off x="1726592" y="1825625"/>
            <a:ext cx="8738816" cy="4351338"/>
          </a:xfrm>
        </p:spPr>
      </p:pic>
      <p:sp>
        <p:nvSpPr>
          <p:cNvPr id="4" name="Date Placeholder 3">
            <a:extLst>
              <a:ext uri="{FF2B5EF4-FFF2-40B4-BE49-F238E27FC236}">
                <a16:creationId xmlns:a16="http://schemas.microsoft.com/office/drawing/2014/main" id="{11D13ECC-0784-CBF9-A8C4-5831A58615D7}"/>
              </a:ext>
            </a:extLst>
          </p:cNvPr>
          <p:cNvSpPr>
            <a:spLocks noGrp="1"/>
          </p:cNvSpPr>
          <p:nvPr>
            <p:ph type="dt" sz="half" idx="10"/>
          </p:nvPr>
        </p:nvSpPr>
        <p:spPr/>
        <p:txBody>
          <a:bodyPr/>
          <a:lstStyle/>
          <a:p>
            <a:fld id="{AEBF0160-F6DC-A548-8445-DA3F5F1F50FD}" type="datetime1">
              <a:rPr lang="en-US" smtClean="0"/>
              <a:t>5/11/2026</a:t>
            </a:fld>
            <a:endParaRPr lang="en-US"/>
          </a:p>
        </p:txBody>
      </p:sp>
      <p:sp>
        <p:nvSpPr>
          <p:cNvPr id="5" name="Slide Number Placeholder 4">
            <a:extLst>
              <a:ext uri="{FF2B5EF4-FFF2-40B4-BE49-F238E27FC236}">
                <a16:creationId xmlns:a16="http://schemas.microsoft.com/office/drawing/2014/main" id="{6BBC38AA-2EB1-A2CE-9464-1E1543F8EF0A}"/>
              </a:ext>
            </a:extLst>
          </p:cNvPr>
          <p:cNvSpPr>
            <a:spLocks noGrp="1"/>
          </p:cNvSpPr>
          <p:nvPr>
            <p:ph type="sldNum" sz="quarter" idx="12"/>
          </p:nvPr>
        </p:nvSpPr>
        <p:spPr/>
        <p:txBody>
          <a:bodyPr/>
          <a:lstStyle/>
          <a:p>
            <a:fld id="{C1FF6DA9-008F-8B48-92A6-B652298478BF}" type="slidenum">
              <a:rPr lang="en-US" smtClean="0"/>
              <a:t>22</a:t>
            </a:fld>
            <a:endParaRPr lang="en-US"/>
          </a:p>
        </p:txBody>
      </p:sp>
    </p:spTree>
    <p:extLst>
      <p:ext uri="{BB962C8B-B14F-4D97-AF65-F5344CB8AC3E}">
        <p14:creationId xmlns:p14="http://schemas.microsoft.com/office/powerpoint/2010/main" val="4070282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AE3D52-EC93-214C-8537-B39954C09344}"/>
              </a:ext>
            </a:extLst>
          </p:cNvPr>
          <p:cNvSpPr>
            <a:spLocks noGrp="1"/>
          </p:cNvSpPr>
          <p:nvPr>
            <p:ph type="title"/>
          </p:nvPr>
        </p:nvSpPr>
        <p:spPr/>
        <p:txBody>
          <a:bodyPr/>
          <a:lstStyle/>
          <a:p>
            <a:r>
              <a:rPr lang="en-IN" dirty="0"/>
              <a:t>Real-life Example </a:t>
            </a:r>
          </a:p>
        </p:txBody>
      </p:sp>
      <p:pic>
        <p:nvPicPr>
          <p:cNvPr id="10" name="Content Placeholder 9" descr="A diagram of a machine&#10;&#10;AI-generated content may be incorrect.">
            <a:extLst>
              <a:ext uri="{FF2B5EF4-FFF2-40B4-BE49-F238E27FC236}">
                <a16:creationId xmlns:a16="http://schemas.microsoft.com/office/drawing/2014/main" id="{E8ED53FE-9C66-3FE9-0CA0-E787533996CE}"/>
              </a:ext>
            </a:extLst>
          </p:cNvPr>
          <p:cNvPicPr>
            <a:picLocks noGrp="1" noChangeAspect="1"/>
          </p:cNvPicPr>
          <p:nvPr>
            <p:ph sz="half" idx="1"/>
          </p:nvPr>
        </p:nvPicPr>
        <p:blipFill>
          <a:blip r:embed="rId3"/>
          <a:stretch>
            <a:fillRect/>
          </a:stretch>
        </p:blipFill>
        <p:spPr>
          <a:xfrm>
            <a:off x="838200" y="1981200"/>
            <a:ext cx="5181600" cy="3064186"/>
          </a:xfrm>
        </p:spPr>
      </p:pic>
      <p:pic>
        <p:nvPicPr>
          <p:cNvPr id="12" name="Content Placeholder 11" descr="A diagram of a machine&#10;&#10;AI-generated content may be incorrect.">
            <a:extLst>
              <a:ext uri="{FF2B5EF4-FFF2-40B4-BE49-F238E27FC236}">
                <a16:creationId xmlns:a16="http://schemas.microsoft.com/office/drawing/2014/main" id="{6C563BEB-2BA8-4CCA-F21C-5A7820F31FDF}"/>
              </a:ext>
            </a:extLst>
          </p:cNvPr>
          <p:cNvPicPr>
            <a:picLocks noGrp="1" noChangeAspect="1"/>
          </p:cNvPicPr>
          <p:nvPr>
            <p:ph sz="half" idx="2"/>
          </p:nvPr>
        </p:nvPicPr>
        <p:blipFill>
          <a:blip r:embed="rId4"/>
          <a:stretch>
            <a:fillRect/>
          </a:stretch>
        </p:blipFill>
        <p:spPr>
          <a:xfrm>
            <a:off x="6172200" y="1981200"/>
            <a:ext cx="5181600" cy="3310136"/>
          </a:xfrm>
        </p:spPr>
      </p:pic>
      <p:sp>
        <p:nvSpPr>
          <p:cNvPr id="4" name="Date Placeholder 3">
            <a:extLst>
              <a:ext uri="{FF2B5EF4-FFF2-40B4-BE49-F238E27FC236}">
                <a16:creationId xmlns:a16="http://schemas.microsoft.com/office/drawing/2014/main" id="{2588F78C-E6CF-B1E7-F130-2B874771F2F8}"/>
              </a:ext>
            </a:extLst>
          </p:cNvPr>
          <p:cNvSpPr>
            <a:spLocks noGrp="1"/>
          </p:cNvSpPr>
          <p:nvPr>
            <p:ph type="dt" sz="half" idx="10"/>
          </p:nvPr>
        </p:nvSpPr>
        <p:spPr/>
        <p:txBody>
          <a:bodyPr/>
          <a:lstStyle/>
          <a:p>
            <a:fld id="{AEBF0160-F6DC-A548-8445-DA3F5F1F50FD}" type="datetime1">
              <a:rPr lang="en-US" smtClean="0"/>
              <a:t>5/11/2026</a:t>
            </a:fld>
            <a:endParaRPr lang="en-US"/>
          </a:p>
        </p:txBody>
      </p:sp>
      <p:sp>
        <p:nvSpPr>
          <p:cNvPr id="5" name="Slide Number Placeholder 4">
            <a:extLst>
              <a:ext uri="{FF2B5EF4-FFF2-40B4-BE49-F238E27FC236}">
                <a16:creationId xmlns:a16="http://schemas.microsoft.com/office/drawing/2014/main" id="{186817D7-3961-B176-2B4F-C8A7D5338F1C}"/>
              </a:ext>
            </a:extLst>
          </p:cNvPr>
          <p:cNvSpPr>
            <a:spLocks noGrp="1"/>
          </p:cNvSpPr>
          <p:nvPr>
            <p:ph type="sldNum" sz="quarter" idx="12"/>
          </p:nvPr>
        </p:nvSpPr>
        <p:spPr/>
        <p:txBody>
          <a:bodyPr/>
          <a:lstStyle/>
          <a:p>
            <a:fld id="{C1FF6DA9-008F-8B48-92A6-B652298478BF}" type="slidenum">
              <a:rPr lang="en-US" smtClean="0"/>
              <a:t>23</a:t>
            </a:fld>
            <a:endParaRPr lang="en-US"/>
          </a:p>
        </p:txBody>
      </p:sp>
      <p:sp>
        <p:nvSpPr>
          <p:cNvPr id="14" name="TextBox 13">
            <a:extLst>
              <a:ext uri="{FF2B5EF4-FFF2-40B4-BE49-F238E27FC236}">
                <a16:creationId xmlns:a16="http://schemas.microsoft.com/office/drawing/2014/main" id="{AA2F866C-CF7C-A5B4-251D-BD53B38DCF2E}"/>
              </a:ext>
            </a:extLst>
          </p:cNvPr>
          <p:cNvSpPr txBox="1"/>
          <p:nvPr/>
        </p:nvSpPr>
        <p:spPr>
          <a:xfrm>
            <a:off x="3581400" y="5500677"/>
            <a:ext cx="6629400" cy="646331"/>
          </a:xfrm>
          <a:prstGeom prst="rect">
            <a:avLst/>
          </a:prstGeom>
          <a:noFill/>
        </p:spPr>
        <p:txBody>
          <a:bodyPr wrap="square" rtlCol="0">
            <a:spAutoFit/>
          </a:bodyPr>
          <a:lstStyle/>
          <a:p>
            <a:r>
              <a:rPr lang="en-IN" b="1" dirty="0"/>
              <a:t>Soundness</a:t>
            </a:r>
            <a:r>
              <a:rPr lang="en-IN" dirty="0"/>
              <a:t>: Any computation can be represented as a concatenation of paths semantically.</a:t>
            </a:r>
          </a:p>
        </p:txBody>
      </p:sp>
    </p:spTree>
    <p:extLst>
      <p:ext uri="{BB962C8B-B14F-4D97-AF65-F5344CB8AC3E}">
        <p14:creationId xmlns:p14="http://schemas.microsoft.com/office/powerpoint/2010/main" val="3833264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4B03235-4EE3-4073-E74E-62B394A335D1}"/>
              </a:ext>
            </a:extLst>
          </p:cNvPr>
          <p:cNvSpPr>
            <a:spLocks noGrp="1"/>
          </p:cNvSpPr>
          <p:nvPr>
            <p:ph type="title"/>
          </p:nvPr>
        </p:nvSpPr>
        <p:spPr/>
        <p:txBody>
          <a:bodyPr/>
          <a:lstStyle/>
          <a:p>
            <a:r>
              <a:rPr lang="en-IN" dirty="0"/>
              <a:t>Soundness proof</a:t>
            </a:r>
          </a:p>
        </p:txBody>
      </p:sp>
      <p:pic>
        <p:nvPicPr>
          <p:cNvPr id="9" name="Content Placeholder 9" descr="A diagram of a machine&#10;&#10;AI-generated content may be incorrect.">
            <a:extLst>
              <a:ext uri="{FF2B5EF4-FFF2-40B4-BE49-F238E27FC236}">
                <a16:creationId xmlns:a16="http://schemas.microsoft.com/office/drawing/2014/main" id="{4B5D8ED7-6ACA-0AF4-2747-66F3A8A836B5}"/>
              </a:ext>
            </a:extLst>
          </p:cNvPr>
          <p:cNvPicPr>
            <a:picLocks noGrp="1" noChangeAspect="1"/>
          </p:cNvPicPr>
          <p:nvPr>
            <p:ph idx="1"/>
          </p:nvPr>
        </p:nvPicPr>
        <p:blipFill>
          <a:blip r:embed="rId4"/>
          <a:stretch>
            <a:fillRect/>
          </a:stretch>
        </p:blipFill>
        <p:spPr>
          <a:xfrm>
            <a:off x="219075" y="1762124"/>
            <a:ext cx="6343650" cy="4508095"/>
          </a:xfrm>
        </p:spPr>
      </p:pic>
      <p:sp>
        <p:nvSpPr>
          <p:cNvPr id="5" name="Date Placeholder 4">
            <a:extLst>
              <a:ext uri="{FF2B5EF4-FFF2-40B4-BE49-F238E27FC236}">
                <a16:creationId xmlns:a16="http://schemas.microsoft.com/office/drawing/2014/main" id="{3D3AD146-D497-310A-66E8-AE9920287E51}"/>
              </a:ext>
            </a:extLst>
          </p:cNvPr>
          <p:cNvSpPr>
            <a:spLocks noGrp="1"/>
          </p:cNvSpPr>
          <p:nvPr>
            <p:ph type="dt" sz="half" idx="10"/>
          </p:nvPr>
        </p:nvSpPr>
        <p:spPr/>
        <p:txBody>
          <a:bodyPr/>
          <a:lstStyle/>
          <a:p>
            <a:fld id="{E4A0405B-5329-2D4C-84D0-08F9C1F19AAF}" type="datetime1">
              <a:rPr lang="en-US" smtClean="0"/>
              <a:t>5/11/2026</a:t>
            </a:fld>
            <a:endParaRPr lang="en-US"/>
          </a:p>
        </p:txBody>
      </p:sp>
      <p:sp>
        <p:nvSpPr>
          <p:cNvPr id="6" name="Slide Number Placeholder 5">
            <a:extLst>
              <a:ext uri="{FF2B5EF4-FFF2-40B4-BE49-F238E27FC236}">
                <a16:creationId xmlns:a16="http://schemas.microsoft.com/office/drawing/2014/main" id="{AAC335FC-D207-BE03-4AED-9BE91705626B}"/>
              </a:ext>
            </a:extLst>
          </p:cNvPr>
          <p:cNvSpPr>
            <a:spLocks noGrp="1"/>
          </p:cNvSpPr>
          <p:nvPr>
            <p:ph type="sldNum" sz="quarter" idx="12"/>
          </p:nvPr>
        </p:nvSpPr>
        <p:spPr/>
        <p:txBody>
          <a:bodyPr/>
          <a:lstStyle/>
          <a:p>
            <a:fld id="{C1FF6DA9-008F-8B48-92A6-B652298478BF}" type="slidenum">
              <a:rPr lang="en-US" smtClean="0"/>
              <a:t>24</a:t>
            </a:fld>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7F6E552-B017-65D1-6C5C-73CC6B27B891}"/>
                  </a:ext>
                </a:extLst>
              </p:cNvPr>
              <p:cNvSpPr txBox="1"/>
              <p:nvPr/>
            </p:nvSpPr>
            <p:spPr>
              <a:xfrm>
                <a:off x="6629400" y="2862009"/>
                <a:ext cx="5343525" cy="2862322"/>
              </a:xfrm>
              <a:prstGeom prst="rect">
                <a:avLst/>
              </a:prstGeom>
              <a:noFill/>
            </p:spPr>
            <p:txBody>
              <a:bodyPr wrap="square" rtlCol="0">
                <a:spAutoFit/>
              </a:bodyPr>
              <a:lstStyle/>
              <a:p>
                <a:pPr marL="285750" indent="-285750">
                  <a:buFont typeface="Arial" panose="020B0604020202020204" pitchFamily="34" charset="0"/>
                  <a:buChar char="•"/>
                </a:pPr>
                <a:r>
                  <a:rPr lang="en-IN" b="1" dirty="0"/>
                  <a:t>Computation:</a:t>
                </a:r>
                <a:r>
                  <a:rPr lang="el-GR" b="1" dirty="0">
                    <a:latin typeface="Cambria Math" panose="02040503050406030204" pitchFamily="18" charset="0"/>
                    <a:ea typeface="Cambria Math" panose="02040503050406030204" pitchFamily="18" charset="0"/>
                  </a:rPr>
                  <a:t> </a:t>
                </a:r>
                <a:endParaRPr lang="en-IN" b="1" dirty="0">
                  <a:latin typeface="Cambria Math" panose="02040503050406030204" pitchFamily="18" charset="0"/>
                  <a:ea typeface="Cambria Math" panose="02040503050406030204" pitchFamily="18" charset="0"/>
                </a:endParaRPr>
              </a:p>
              <a:p>
                <a:pPr marL="742950" lvl="1" indent="-285750">
                  <a:buFont typeface="Arial" panose="020B0604020202020204" pitchFamily="34" charset="0"/>
                  <a:buChar char="•"/>
                </a:pPr>
                <a:r>
                  <a:rPr lang="el-GR" dirty="0">
                    <a:latin typeface="Cambria Math" panose="02040503050406030204" pitchFamily="18" charset="0"/>
                    <a:ea typeface="Cambria Math" panose="02040503050406030204" pitchFamily="18" charset="0"/>
                  </a:rPr>
                  <a:t>μ</a:t>
                </a:r>
                <a:r>
                  <a:rPr lang="en-IN" dirty="0">
                    <a:latin typeface="Cambria Math" panose="02040503050406030204" pitchFamily="18" charset="0"/>
                    <a:ea typeface="Cambria Math" panose="02040503050406030204" pitchFamily="18" charset="0"/>
                  </a:rPr>
                  <a:t>ₚ₂₃ = ⟨ {t₃₁}, {t₃₃}, ({t₃₄}, {t₃₅})ⁿ, {t₃₆}, {t₃₇} ⟩</a:t>
                </a:r>
              </a:p>
              <a:p>
                <a:pPr lvl="1"/>
                <a:endParaRPr lang="en-IN" dirty="0">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IN" b="1" dirty="0"/>
                  <a:t>Paths:</a:t>
                </a:r>
              </a:p>
              <a:p>
                <a:pPr marL="742950" lvl="1" indent="-285750">
                  <a:buFont typeface="Arial" panose="020B0604020202020204" pitchFamily="34" charset="0"/>
                  <a:buChar char="•"/>
                </a:pPr>
                <a14:m>
                  <m:oMath xmlns:m="http://schemas.openxmlformats.org/officeDocument/2006/math">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en-IN" b="0" i="0" smtClean="0">
                            <a:latin typeface="Cambria Math" panose="02040503050406030204" pitchFamily="18" charset="0"/>
                            <a:ea typeface="Cambria Math" panose="02040503050406030204" pitchFamily="18" charset="0"/>
                          </a:rPr>
                          <m:t>0</m:t>
                        </m:r>
                      </m:sub>
                    </m:sSub>
                    <m:r>
                      <a:rPr lang="en-IN" b="0" i="1" smtClean="0">
                        <a:latin typeface="Cambria Math" panose="02040503050406030204" pitchFamily="18" charset="0"/>
                        <a:ea typeface="Cambria Math" panose="02040503050406030204" pitchFamily="18" charset="0"/>
                      </a:rPr>
                      <m:t>=</m:t>
                    </m:r>
                  </m:oMath>
                </a14:m>
                <a:r>
                  <a:rPr lang="en-IN" dirty="0">
                    <a:latin typeface="Cambria Math" panose="02040503050406030204" pitchFamily="18" charset="0"/>
                    <a:ea typeface="Cambria Math" panose="02040503050406030204" pitchFamily="18" charset="0"/>
                  </a:rPr>
                  <a:t>⟨ {t₃₁}, {t₃₃} ⟩</a:t>
                </a:r>
              </a:p>
              <a:p>
                <a:pPr marL="742950" lvl="1" indent="-285750">
                  <a:buFont typeface="Arial" panose="020B0604020202020204" pitchFamily="34" charset="0"/>
                  <a:buChar char="•"/>
                </a:pPr>
                <a14:m>
                  <m:oMath xmlns:m="http://schemas.openxmlformats.org/officeDocument/2006/math">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pt-BR" b="0" i="0" smtClean="0">
                            <a:latin typeface="Cambria Math" panose="02040503050406030204" pitchFamily="18" charset="0"/>
                            <a:ea typeface="Cambria Math" panose="02040503050406030204" pitchFamily="18" charset="0"/>
                          </a:rPr>
                          <m:t>1</m:t>
                        </m:r>
                      </m:sub>
                    </m:sSub>
                  </m:oMath>
                </a14:m>
                <a:r>
                  <a:rPr lang="en-IN" dirty="0">
                    <a:latin typeface="Cambria Math" panose="02040503050406030204" pitchFamily="18" charset="0"/>
                    <a:ea typeface="Cambria Math" panose="02040503050406030204" pitchFamily="18" charset="0"/>
                  </a:rPr>
                  <a:t>= ⟨{t₃₄}, {t₃₅} ⟩</a:t>
                </a:r>
              </a:p>
              <a:p>
                <a:pPr marL="742950" lvl="1" indent="-285750">
                  <a:buFont typeface="Arial" panose="020B0604020202020204" pitchFamily="34" charset="0"/>
                  <a:buChar char="•"/>
                </a:pPr>
                <a14:m>
                  <m:oMath xmlns:m="http://schemas.openxmlformats.org/officeDocument/2006/math">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pt-BR" b="0" i="0" smtClean="0">
                            <a:latin typeface="Cambria Math" panose="02040503050406030204" pitchFamily="18" charset="0"/>
                            <a:ea typeface="Cambria Math" panose="02040503050406030204" pitchFamily="18" charset="0"/>
                          </a:rPr>
                          <m:t>2</m:t>
                        </m:r>
                      </m:sub>
                    </m:sSub>
                    <m:r>
                      <a:rPr lang="en-IN" b="0" i="1" smtClean="0">
                        <a:latin typeface="Cambria Math" panose="02040503050406030204" pitchFamily="18" charset="0"/>
                        <a:ea typeface="Cambria Math" panose="02040503050406030204" pitchFamily="18" charset="0"/>
                      </a:rPr>
                      <m:t>=</m:t>
                    </m:r>
                  </m:oMath>
                </a14:m>
                <a:r>
                  <a:rPr lang="en-IN" dirty="0">
                    <a:latin typeface="Cambria Math" panose="02040503050406030204" pitchFamily="18" charset="0"/>
                    <a:ea typeface="Cambria Math" panose="02040503050406030204" pitchFamily="18" charset="0"/>
                  </a:rPr>
                  <a:t>⟨{t₃₆}, {t₃₇} ⟩</a:t>
                </a:r>
              </a:p>
              <a:p>
                <a:pPr marL="742950" lvl="1" indent="-285750">
                  <a:buFont typeface="Arial" panose="020B0604020202020204" pitchFamily="34" charset="0"/>
                  <a:buChar char="•"/>
                </a:pPr>
                <a14:m>
                  <m:oMath xmlns:m="http://schemas.openxmlformats.org/officeDocument/2006/math">
                    <m:sSub>
                      <m:sSubPr>
                        <m:ctrlPr>
                          <a:rPr lang="pt-BR" i="1" smtClean="0">
                            <a:latin typeface="Cambria Math" panose="02040503050406030204" pitchFamily="18" charset="0"/>
                            <a:ea typeface="Cambria Math" panose="02040503050406030204" pitchFamily="18" charset="0"/>
                          </a:rPr>
                        </m:ctrlPr>
                      </m:sSubPr>
                      <m:e>
                        <m:r>
                          <a:rPr lang="pt-BR" i="1" smtClean="0">
                            <a:latin typeface="Cambria Math" panose="02040503050406030204" pitchFamily="18" charset="0"/>
                            <a:ea typeface="Cambria Math" panose="02040503050406030204" pitchFamily="18" charset="0"/>
                          </a:rPr>
                          <m:t>𝛼</m:t>
                        </m:r>
                      </m:e>
                      <m:sub>
                        <m:r>
                          <a:rPr lang="en-IN" b="0" i="0" smtClean="0">
                            <a:latin typeface="Cambria Math" panose="02040503050406030204" pitchFamily="18" charset="0"/>
                            <a:ea typeface="Cambria Math" panose="02040503050406030204" pitchFamily="18" charset="0"/>
                          </a:rPr>
                          <m:t>3</m:t>
                        </m:r>
                      </m:sub>
                    </m:sSub>
                    <m:r>
                      <a:rPr lang="en-IN" i="1">
                        <a:latin typeface="Cambria Math" panose="02040503050406030204" pitchFamily="18" charset="0"/>
                        <a:ea typeface="Cambria Math" panose="02040503050406030204" pitchFamily="18" charset="0"/>
                      </a:rPr>
                      <m:t>=</m:t>
                    </m:r>
                    <m:d>
                      <m:dPr>
                        <m:begChr m:val="⟨"/>
                        <m:endChr m:val="⟩"/>
                        <m:ctrlPr>
                          <a:rPr lang="en-IN" b="0" i="1" dirty="0" smtClean="0">
                            <a:latin typeface="Cambria Math" panose="02040503050406030204" pitchFamily="18" charset="0"/>
                            <a:ea typeface="Cambria Math" panose="02040503050406030204" pitchFamily="18" charset="0"/>
                          </a:rPr>
                        </m:ctrlPr>
                      </m:dPr>
                      <m:e>
                        <m:r>
                          <a:rPr lang="en-IN" i="1" dirty="0" smtClean="0">
                            <a:latin typeface="Cambria Math" panose="02040503050406030204" pitchFamily="18" charset="0"/>
                            <a:ea typeface="Cambria Math" panose="02040503050406030204" pitchFamily="18" charset="0"/>
                          </a:rPr>
                          <m:t> </m:t>
                        </m:r>
                        <m:r>
                          <a:rPr lang="en-IN" b="0" i="1" dirty="0" smtClean="0">
                            <a:latin typeface="Cambria Math" panose="02040503050406030204" pitchFamily="18" charset="0"/>
                            <a:ea typeface="Cambria Math" panose="02040503050406030204" pitchFamily="18" charset="0"/>
                          </a:rPr>
                          <m:t>{</m:t>
                        </m:r>
                        <m:sSub>
                          <m:sSubPr>
                            <m:ctrlPr>
                              <a:rPr lang="en-IN" b="0" i="1" dirty="0" smtClean="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𝑡</m:t>
                            </m:r>
                          </m:e>
                          <m:sub>
                            <m:r>
                              <a:rPr lang="en-IN" b="0" i="1" dirty="0" smtClean="0">
                                <a:latin typeface="Cambria Math" panose="02040503050406030204" pitchFamily="18" charset="0"/>
                                <a:ea typeface="Cambria Math" panose="02040503050406030204" pitchFamily="18" charset="0"/>
                              </a:rPr>
                              <m:t>32</m:t>
                            </m:r>
                          </m:sub>
                        </m:sSub>
                        <m:r>
                          <a:rPr lang="en-IN" b="0" i="1" dirty="0" smtClean="0">
                            <a:latin typeface="Cambria Math" panose="02040503050406030204" pitchFamily="18" charset="0"/>
                            <a:ea typeface="Cambria Math" panose="02040503050406030204" pitchFamily="18" charset="0"/>
                          </a:rPr>
                          <m:t>}</m:t>
                        </m:r>
                        <m:r>
                          <a:rPr lang="en-IN" i="1" dirty="0" smtClean="0">
                            <a:latin typeface="Cambria Math" panose="02040503050406030204" pitchFamily="18" charset="0"/>
                            <a:ea typeface="Cambria Math" panose="02040503050406030204" pitchFamily="18" charset="0"/>
                          </a:rPr>
                          <m:t>  </m:t>
                        </m:r>
                      </m:e>
                    </m:d>
                  </m:oMath>
                </a14:m>
                <a:endParaRPr lang="en-IN" dirty="0">
                  <a:latin typeface="Cambria Math" panose="02040503050406030204" pitchFamily="18" charset="0"/>
                  <a:ea typeface="Cambria Math" panose="02040503050406030204" pitchFamily="18" charset="0"/>
                </a:endParaRPr>
              </a:p>
              <a:p>
                <a:pPr marL="742950" lvl="1" indent="-285750">
                  <a:buFont typeface="Arial" panose="020B0604020202020204" pitchFamily="34" charset="0"/>
                  <a:buChar char="•"/>
                </a:pPr>
                <a:endParaRPr lang="en-IN" dirty="0">
                  <a:latin typeface="Cambria Math" panose="02040503050406030204" pitchFamily="18" charset="0"/>
                  <a:ea typeface="Cambria Math" panose="02040503050406030204" pitchFamily="18" charset="0"/>
                </a:endParaRPr>
              </a:p>
              <a:p>
                <a:endParaRPr lang="en-IN" dirty="0"/>
              </a:p>
            </p:txBody>
          </p:sp>
        </mc:Choice>
        <mc:Fallback xmlns="">
          <p:sp>
            <p:nvSpPr>
              <p:cNvPr id="13" name="TextBox 12">
                <a:extLst>
                  <a:ext uri="{FF2B5EF4-FFF2-40B4-BE49-F238E27FC236}">
                    <a16:creationId xmlns:a16="http://schemas.microsoft.com/office/drawing/2014/main" id="{67F6E552-B017-65D1-6C5C-73CC6B27B891}"/>
                  </a:ext>
                </a:extLst>
              </p:cNvPr>
              <p:cNvSpPr txBox="1">
                <a:spLocks noRot="1" noChangeAspect="1" noMove="1" noResize="1" noEditPoints="1" noAdjustHandles="1" noChangeArrowheads="1" noChangeShapeType="1" noTextEdit="1"/>
              </p:cNvSpPr>
              <p:nvPr/>
            </p:nvSpPr>
            <p:spPr>
              <a:xfrm>
                <a:off x="6629400" y="2862009"/>
                <a:ext cx="5343525" cy="2862322"/>
              </a:xfrm>
              <a:prstGeom prst="rect">
                <a:avLst/>
              </a:prstGeom>
              <a:blipFill>
                <a:blip r:embed="rId5"/>
                <a:stretch>
                  <a:fillRect l="-799" t="-851" r="-342"/>
                </a:stretch>
              </a:blipFill>
            </p:spPr>
            <p:txBody>
              <a:bodyPr/>
              <a:lstStyle/>
              <a:p>
                <a:r>
                  <a:rPr lang="en-IN">
                    <a:noFill/>
                  </a:rPr>
                  <a:t> </a:t>
                </a:r>
              </a:p>
            </p:txBody>
          </p:sp>
        </mc:Fallback>
      </mc:AlternateContent>
    </p:spTree>
    <p:custDataLst>
      <p:tags r:id="rId1"/>
    </p:custDataLst>
    <p:extLst>
      <p:ext uri="{BB962C8B-B14F-4D97-AF65-F5344CB8AC3E}">
        <p14:creationId xmlns:p14="http://schemas.microsoft.com/office/powerpoint/2010/main" val="246566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7405-6E35-B20C-7D39-C579B9FBD199}"/>
              </a:ext>
            </a:extLst>
          </p:cNvPr>
          <p:cNvSpPr>
            <a:spLocks noGrp="1"/>
          </p:cNvSpPr>
          <p:nvPr>
            <p:ph type="title"/>
          </p:nvPr>
        </p:nvSpPr>
        <p:spPr/>
        <p:txBody>
          <a:bodyPr/>
          <a:lstStyle/>
          <a:p>
            <a:r>
              <a:rPr lang="en-IN" dirty="0"/>
              <a:t>Soundness Proof </a:t>
            </a:r>
          </a:p>
        </p:txBody>
      </p:sp>
      <mc:AlternateContent xmlns:mc="http://schemas.openxmlformats.org/markup-compatibility/2006" xmlns:a14="http://schemas.microsoft.com/office/drawing/2010/main">
        <mc:Choice Requires="a14">
          <p:graphicFrame>
            <p:nvGraphicFramePr>
              <p:cNvPr id="12" name="Content Placeholder 11">
                <a:extLst>
                  <a:ext uri="{FF2B5EF4-FFF2-40B4-BE49-F238E27FC236}">
                    <a16:creationId xmlns:a16="http://schemas.microsoft.com/office/drawing/2014/main" id="{94923E71-386D-E9B0-6B6B-9B0B89194361}"/>
                  </a:ext>
                </a:extLst>
              </p:cNvPr>
              <p:cNvGraphicFramePr>
                <a:graphicFrameLocks noGrp="1"/>
              </p:cNvGraphicFramePr>
              <p:nvPr>
                <p:ph idx="1"/>
              </p:nvPr>
            </p:nvGraphicFramePr>
            <p:xfrm>
              <a:off x="209550" y="1504950"/>
              <a:ext cx="6724649" cy="4429123"/>
            </p:xfrm>
            <a:graphic>
              <a:graphicData uri="http://schemas.openxmlformats.org/drawingml/2006/table">
                <a:tbl>
                  <a:tblPr firstRow="1" bandRow="1">
                    <a:tableStyleId>{5C22544A-7EE6-4342-B048-85BDC9FD1C3A}</a:tableStyleId>
                  </a:tblPr>
                  <a:tblGrid>
                    <a:gridCol w="853481">
                      <a:extLst>
                        <a:ext uri="{9D8B030D-6E8A-4147-A177-3AD203B41FA5}">
                          <a16:colId xmlns:a16="http://schemas.microsoft.com/office/drawing/2014/main" val="3482167470"/>
                        </a:ext>
                      </a:extLst>
                    </a:gridCol>
                    <a:gridCol w="3499444">
                      <a:extLst>
                        <a:ext uri="{9D8B030D-6E8A-4147-A177-3AD203B41FA5}">
                          <a16:colId xmlns:a16="http://schemas.microsoft.com/office/drawing/2014/main" val="2486024928"/>
                        </a:ext>
                      </a:extLst>
                    </a:gridCol>
                    <a:gridCol w="2371724">
                      <a:extLst>
                        <a:ext uri="{9D8B030D-6E8A-4147-A177-3AD203B41FA5}">
                          <a16:colId xmlns:a16="http://schemas.microsoft.com/office/drawing/2014/main" val="3037039089"/>
                        </a:ext>
                      </a:extLst>
                    </a:gridCol>
                  </a:tblGrid>
                  <a:tr h="432109">
                    <a:tc>
                      <a:txBody>
                        <a:bodyPr/>
                        <a:lstStyle/>
                        <a:p>
                          <a:r>
                            <a:rPr lang="en-IN" dirty="0"/>
                            <a:t>Step</a:t>
                          </a:r>
                        </a:p>
                      </a:txBody>
                      <a:tcPr/>
                    </a:tc>
                    <a:tc>
                      <a:txBody>
                        <a:bodyPr/>
                        <a:lstStyle/>
                        <a:p>
                          <a:r>
                            <a:rPr lang="en-IN" dirty="0"/>
                            <a:t>Computation</a:t>
                          </a:r>
                        </a:p>
                      </a:txBody>
                      <a:tcPr/>
                    </a:tc>
                    <a:tc>
                      <a:txBody>
                        <a:bodyPr/>
                        <a:lstStyle/>
                        <a:p>
                          <a:r>
                            <a:rPr lang="en-IN" dirty="0"/>
                            <a:t>Reordered sequence</a:t>
                          </a:r>
                        </a:p>
                      </a:txBody>
                      <a:tcPr/>
                    </a:tc>
                    <a:extLst>
                      <a:ext uri="{0D108BD9-81ED-4DB2-BD59-A6C34878D82A}">
                        <a16:rowId xmlns:a16="http://schemas.microsoft.com/office/drawing/2014/main" val="3029200372"/>
                      </a:ext>
                    </a:extLst>
                  </a:tr>
                  <a:tr h="1080274">
                    <a:tc>
                      <a:txBody>
                        <a:bodyPr/>
                        <a:lstStyle/>
                        <a:p>
                          <a:r>
                            <a:rPr lang="en-IN" dirty="0"/>
                            <a:t>1</a:t>
                          </a:r>
                        </a:p>
                      </a:txBody>
                      <a:tcPr/>
                    </a:tc>
                    <a:tc>
                      <a:txBody>
                        <a:bodyPr/>
                        <a:lstStyle/>
                        <a:p>
                          <a:r>
                            <a:rPr lang="el-GR" dirty="0">
                              <a:latin typeface="Cambria Math" panose="02040503050406030204" pitchFamily="18" charset="0"/>
                              <a:ea typeface="Cambria Math" panose="02040503050406030204" pitchFamily="18" charset="0"/>
                            </a:rPr>
                            <a:t>μ</a:t>
                          </a:r>
                          <a:r>
                            <a:rPr lang="en-IN" dirty="0">
                              <a:latin typeface="Cambria Math" panose="02040503050406030204" pitchFamily="18" charset="0"/>
                              <a:ea typeface="Cambria Math" panose="02040503050406030204" pitchFamily="18" charset="0"/>
                            </a:rPr>
                            <a:t>ₚ₂₃ = ⟨ {t₃₁}, {t₃₃}, ({t₃₄}, {t₃₅})ⁿ, {t₃₆}, {t₃₇} ⟩</a:t>
                          </a:r>
                        </a:p>
                        <a:p>
                          <a:endParaRPr lang="en-IN" dirty="0">
                            <a:latin typeface="Cambria Math" panose="02040503050406030204" pitchFamily="18" charset="0"/>
                            <a:ea typeface="Cambria Math" panose="02040503050406030204" pitchFamily="18" charset="0"/>
                          </a:endParaRPr>
                        </a:p>
                      </a:txBody>
                      <a:tcPr/>
                    </a:tc>
                    <a:tc>
                      <a:txBody>
                        <a:bodyPr/>
                        <a:lstStyle/>
                        <a:p>
                          <a14:m>
                            <m:oMath xmlns:m="http://schemas.openxmlformats.org/officeDocument/2006/math">
                              <m:sSubSup>
                                <m:sSubSupPr>
                                  <m:ctrlPr>
                                    <a:rPr lang="en-IN" i="1" smtClean="0">
                                      <a:latin typeface="Cambria Math" panose="02040503050406030204" pitchFamily="18" charset="0"/>
                                    </a:rPr>
                                  </m:ctrlPr>
                                </m:sSubSupPr>
                                <m:e>
                                  <m:r>
                                    <a:rPr lang="en-IN" i="1" smtClean="0">
                                      <a:latin typeface="Cambria Math" panose="02040503050406030204" pitchFamily="18" charset="0"/>
                                    </a:rPr>
                                    <m:t>𝜇</m:t>
                                  </m:r>
                                </m:e>
                                <m:sub>
                                  <m:sSub>
                                    <m:sSubPr>
                                      <m:ctrlPr>
                                        <a:rPr lang="en-IN" i="1" smtClean="0">
                                          <a:latin typeface="Cambria Math" panose="02040503050406030204" pitchFamily="18" charset="0"/>
                                        </a:rPr>
                                      </m:ctrlPr>
                                    </m:sSubPr>
                                    <m:e>
                                      <m:r>
                                        <a:rPr lang="en-IN" i="1" smtClean="0">
                                          <a:latin typeface="Cambria Math" panose="02040503050406030204" pitchFamily="18" charset="0"/>
                                        </a:rPr>
                                        <m:t>𝑝</m:t>
                                      </m:r>
                                    </m:e>
                                    <m:sub>
                                      <m:r>
                                        <a:rPr lang="en-IN" i="1" smtClean="0">
                                          <a:latin typeface="Cambria Math" panose="02040503050406030204" pitchFamily="18" charset="0"/>
                                        </a:rPr>
                                        <m:t>23</m:t>
                                      </m:r>
                                    </m:sub>
                                  </m:sSub>
                                </m:sub>
                                <m:sup>
                                  <m:r>
                                    <a:rPr lang="en-IN" i="1" smtClean="0">
                                      <a:latin typeface="Cambria Math" panose="02040503050406030204" pitchFamily="18" charset="0"/>
                                    </a:rPr>
                                    <m:t>𝑟</m:t>
                                  </m:r>
                                </m:sup>
                              </m:sSubSup>
                            </m:oMath>
                          </a14:m>
                          <a:r>
                            <a:rPr lang="en-IN" dirty="0"/>
                            <a:t>= </a:t>
                          </a:r>
                          <a:r>
                            <a:rPr lang="en-IN" dirty="0">
                              <a:latin typeface="Cambria Math" panose="02040503050406030204" pitchFamily="18" charset="0"/>
                              <a:ea typeface="Cambria Math" panose="02040503050406030204" pitchFamily="18" charset="0"/>
                            </a:rPr>
                            <a:t>⟨ ⟩</a:t>
                          </a:r>
                          <a:endParaRPr lang="en-IN" dirty="0"/>
                        </a:p>
                      </a:txBody>
                      <a:tcPr/>
                    </a:tc>
                    <a:extLst>
                      <a:ext uri="{0D108BD9-81ED-4DB2-BD59-A6C34878D82A}">
                        <a16:rowId xmlns:a16="http://schemas.microsoft.com/office/drawing/2014/main" val="3757285613"/>
                      </a:ext>
                    </a:extLst>
                  </a:tr>
                  <a:tr h="1080274">
                    <a:tc>
                      <a:txBody>
                        <a:bodyPr/>
                        <a:lstStyle/>
                        <a:p>
                          <a:r>
                            <a:rPr lang="en-IN"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Cambria Math" panose="02040503050406030204" pitchFamily="18" charset="0"/>
                              <a:ea typeface="Cambria Math" panose="02040503050406030204" pitchFamily="18" charset="0"/>
                            </a:rPr>
                            <a:t>μ</a:t>
                          </a:r>
                          <a:r>
                            <a:rPr lang="en-IN" dirty="0">
                              <a:latin typeface="Cambria Math" panose="02040503050406030204" pitchFamily="18" charset="0"/>
                              <a:ea typeface="Cambria Math" panose="02040503050406030204" pitchFamily="18" charset="0"/>
                            </a:rPr>
                            <a:t>ₚ₂₃ = ⟨ {t₃₁}, {t₃₃}, ({t₃₄}, {t₃₅})ⁿ ⟩</a:t>
                          </a:r>
                        </a:p>
                        <a:p>
                          <a:endParaRPr lang="en-IN" dirty="0"/>
                        </a:p>
                      </a:txBody>
                      <a:tcPr/>
                    </a:tc>
                    <a:tc>
                      <a:txBody>
                        <a:bodyPr/>
                        <a:lstStyle/>
                        <a:p>
                          <a14:m>
                            <m:oMath xmlns:m="http://schemas.openxmlformats.org/officeDocument/2006/math">
                              <m:sSubSup>
                                <m:sSubSupPr>
                                  <m:ctrlPr>
                                    <a:rPr lang="en-IN" i="1" smtClean="0">
                                      <a:latin typeface="Cambria Math" panose="02040503050406030204" pitchFamily="18" charset="0"/>
                                    </a:rPr>
                                  </m:ctrlPr>
                                </m:sSubSupPr>
                                <m:e>
                                  <m:r>
                                    <a:rPr lang="en-IN" i="1" smtClean="0">
                                      <a:latin typeface="Cambria Math" panose="02040503050406030204" pitchFamily="18" charset="0"/>
                                    </a:rPr>
                                    <m:t>𝜇</m:t>
                                  </m:r>
                                </m:e>
                                <m:sub>
                                  <m:sSub>
                                    <m:sSubPr>
                                      <m:ctrlPr>
                                        <a:rPr lang="en-IN" i="1" smtClean="0">
                                          <a:latin typeface="Cambria Math" panose="02040503050406030204" pitchFamily="18" charset="0"/>
                                        </a:rPr>
                                      </m:ctrlPr>
                                    </m:sSubPr>
                                    <m:e>
                                      <m:r>
                                        <a:rPr lang="en-IN" i="1" smtClean="0">
                                          <a:latin typeface="Cambria Math" panose="02040503050406030204" pitchFamily="18" charset="0"/>
                                        </a:rPr>
                                        <m:t>𝑝</m:t>
                                      </m:r>
                                    </m:e>
                                    <m:sub>
                                      <m:r>
                                        <a:rPr lang="en-IN" i="1" smtClean="0">
                                          <a:latin typeface="Cambria Math" panose="02040503050406030204" pitchFamily="18" charset="0"/>
                                        </a:rPr>
                                        <m:t>23</m:t>
                                      </m:r>
                                    </m:sub>
                                  </m:sSub>
                                </m:sub>
                                <m:sup>
                                  <m:r>
                                    <a:rPr lang="en-IN" i="1" smtClean="0">
                                      <a:latin typeface="Cambria Math" panose="02040503050406030204" pitchFamily="18" charset="0"/>
                                    </a:rPr>
                                    <m:t>𝑟</m:t>
                                  </m:r>
                                </m:sup>
                              </m:sSubSup>
                            </m:oMath>
                          </a14:m>
                          <a:r>
                            <a:rPr lang="en-IN" dirty="0"/>
                            <a:t>= </a:t>
                          </a:r>
                          <a:r>
                            <a:rPr lang="en-IN" dirty="0">
                              <a:latin typeface="Cambria Math" panose="02040503050406030204" pitchFamily="18" charset="0"/>
                              <a:ea typeface="Cambria Math" panose="02040503050406030204" pitchFamily="18" charset="0"/>
                            </a:rPr>
                            <a:t>⟨</a:t>
                          </a:r>
                          <a14:m>
                            <m:oMath xmlns:m="http://schemas.openxmlformats.org/officeDocument/2006/math">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pt-BR" b="0" i="0" smtClean="0">
                                      <a:latin typeface="Cambria Math" panose="02040503050406030204" pitchFamily="18" charset="0"/>
                                      <a:ea typeface="Cambria Math" panose="02040503050406030204" pitchFamily="18" charset="0"/>
                                    </a:rPr>
                                    <m:t>2</m:t>
                                  </m:r>
                                </m:sub>
                              </m:sSub>
                            </m:oMath>
                          </a14:m>
                          <a:r>
                            <a:rPr lang="en-IN" dirty="0">
                              <a:latin typeface="Cambria Math" panose="02040503050406030204" pitchFamily="18" charset="0"/>
                              <a:ea typeface="Cambria Math" panose="02040503050406030204" pitchFamily="18" charset="0"/>
                            </a:rPr>
                            <a:t>⟩</a:t>
                          </a:r>
                          <a:endParaRPr lang="en-IN" dirty="0"/>
                        </a:p>
                      </a:txBody>
                      <a:tcPr/>
                    </a:tc>
                    <a:extLst>
                      <a:ext uri="{0D108BD9-81ED-4DB2-BD59-A6C34878D82A}">
                        <a16:rowId xmlns:a16="http://schemas.microsoft.com/office/drawing/2014/main" val="2708879608"/>
                      </a:ext>
                    </a:extLst>
                  </a:tr>
                  <a:tr h="756192">
                    <a:tc>
                      <a:txBody>
                        <a:bodyPr/>
                        <a:lstStyle/>
                        <a:p>
                          <a:r>
                            <a:rPr lang="en-IN"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Cambria Math" panose="02040503050406030204" pitchFamily="18" charset="0"/>
                              <a:ea typeface="Cambria Math" panose="02040503050406030204" pitchFamily="18" charset="0"/>
                            </a:rPr>
                            <a:t>μ</a:t>
                          </a:r>
                          <a:r>
                            <a:rPr lang="en-IN" dirty="0">
                              <a:latin typeface="Cambria Math" panose="02040503050406030204" pitchFamily="18" charset="0"/>
                              <a:ea typeface="Cambria Math" panose="02040503050406030204" pitchFamily="18" charset="0"/>
                            </a:rPr>
                            <a:t>ₚ₂₃ = ⟨ {t₃₁}, {t₃₃} ⟩</a:t>
                          </a:r>
                        </a:p>
                        <a:p>
                          <a:endParaRPr lang="en-IN" dirty="0"/>
                        </a:p>
                      </a:txBody>
                      <a:tcPr/>
                    </a:tc>
                    <a:tc>
                      <a:txBody>
                        <a:bodyPr/>
                        <a:lstStyle/>
                        <a:p>
                          <a14:m>
                            <m:oMath xmlns:m="http://schemas.openxmlformats.org/officeDocument/2006/math">
                              <m:sSubSup>
                                <m:sSubSupPr>
                                  <m:ctrlPr>
                                    <a:rPr lang="en-IN" i="1" smtClean="0">
                                      <a:latin typeface="Cambria Math" panose="02040503050406030204" pitchFamily="18" charset="0"/>
                                    </a:rPr>
                                  </m:ctrlPr>
                                </m:sSubSupPr>
                                <m:e>
                                  <m:r>
                                    <a:rPr lang="en-IN" i="1" smtClean="0">
                                      <a:latin typeface="Cambria Math" panose="02040503050406030204" pitchFamily="18" charset="0"/>
                                    </a:rPr>
                                    <m:t>𝜇</m:t>
                                  </m:r>
                                </m:e>
                                <m:sub>
                                  <m:sSub>
                                    <m:sSubPr>
                                      <m:ctrlPr>
                                        <a:rPr lang="en-IN" i="1" smtClean="0">
                                          <a:latin typeface="Cambria Math" panose="02040503050406030204" pitchFamily="18" charset="0"/>
                                        </a:rPr>
                                      </m:ctrlPr>
                                    </m:sSubPr>
                                    <m:e>
                                      <m:r>
                                        <a:rPr lang="en-IN" i="1" smtClean="0">
                                          <a:latin typeface="Cambria Math" panose="02040503050406030204" pitchFamily="18" charset="0"/>
                                        </a:rPr>
                                        <m:t>𝑝</m:t>
                                      </m:r>
                                    </m:e>
                                    <m:sub>
                                      <m:r>
                                        <a:rPr lang="en-IN" i="1" smtClean="0">
                                          <a:latin typeface="Cambria Math" panose="02040503050406030204" pitchFamily="18" charset="0"/>
                                        </a:rPr>
                                        <m:t>23</m:t>
                                      </m:r>
                                    </m:sub>
                                  </m:sSub>
                                </m:sub>
                                <m:sup>
                                  <m:r>
                                    <a:rPr lang="en-IN" i="1" smtClean="0">
                                      <a:latin typeface="Cambria Math" panose="02040503050406030204" pitchFamily="18" charset="0"/>
                                    </a:rPr>
                                    <m:t>𝑟</m:t>
                                  </m:r>
                                </m:sup>
                              </m:sSubSup>
                            </m:oMath>
                          </a14:m>
                          <a:r>
                            <a:rPr lang="en-IN" dirty="0"/>
                            <a:t>= </a:t>
                          </a:r>
                          <a:r>
                            <a:rPr lang="en-IN" dirty="0">
                              <a:latin typeface="Cambria Math" panose="02040503050406030204" pitchFamily="18" charset="0"/>
                              <a:ea typeface="Cambria Math" panose="02040503050406030204" pitchFamily="18" charset="0"/>
                            </a:rPr>
                            <a:t>⟨ </a:t>
                          </a:r>
                          <a14:m>
                            <m:oMath xmlns:m="http://schemas.openxmlformats.org/officeDocument/2006/math">
                              <m:sSup>
                                <m:sSupPr>
                                  <m:ctrlPr>
                                    <a:rPr lang="pt-BR" b="0" i="1" smtClean="0">
                                      <a:latin typeface="Cambria Math" panose="02040503050406030204" pitchFamily="18" charset="0"/>
                                      <a:ea typeface="Cambria Math" panose="02040503050406030204" pitchFamily="18" charset="0"/>
                                    </a:rPr>
                                  </m:ctrlPr>
                                </m:sSupPr>
                                <m:e>
                                  <m:d>
                                    <m:dPr>
                                      <m:ctrlPr>
                                        <a:rPr lang="pt-BR" b="0" i="1" smtClean="0">
                                          <a:latin typeface="Cambria Math" panose="02040503050406030204" pitchFamily="18" charset="0"/>
                                          <a:ea typeface="Cambria Math" panose="02040503050406030204" pitchFamily="18" charset="0"/>
                                        </a:rPr>
                                      </m:ctrlPr>
                                    </m:dPr>
                                    <m:e>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pt-BR" b="0" i="0" smtClean="0">
                                              <a:latin typeface="Cambria Math" panose="02040503050406030204" pitchFamily="18" charset="0"/>
                                              <a:ea typeface="Cambria Math" panose="02040503050406030204" pitchFamily="18" charset="0"/>
                                            </a:rPr>
                                            <m:t>1</m:t>
                                          </m:r>
                                        </m:sub>
                                      </m:sSub>
                                    </m:e>
                                  </m:d>
                                </m:e>
                                <m:sup>
                                  <m:r>
                                    <a:rPr lang="pt-BR" b="0" i="0" smtClean="0">
                                      <a:latin typeface="Cambria Math" panose="02040503050406030204" pitchFamily="18" charset="0"/>
                                      <a:ea typeface="Cambria Math" panose="02040503050406030204" pitchFamily="18" charset="0"/>
                                    </a:rPr>
                                    <m:t>𝑛</m:t>
                                  </m:r>
                                </m:sup>
                              </m:sSup>
                              <m:r>
                                <a:rPr lang="pt-BR" b="0" i="0" smtClean="0">
                                  <a:latin typeface="Cambria Math" panose="02040503050406030204" pitchFamily="18" charset="0"/>
                                  <a:ea typeface="Cambria Math" panose="02040503050406030204" pitchFamily="18" charset="0"/>
                                </a:rPr>
                                <m:t>⋅</m:t>
                              </m:r>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pt-BR" b="0" i="0" smtClean="0">
                                      <a:latin typeface="Cambria Math" panose="02040503050406030204" pitchFamily="18" charset="0"/>
                                      <a:ea typeface="Cambria Math" panose="02040503050406030204" pitchFamily="18" charset="0"/>
                                    </a:rPr>
                                    <m:t>2</m:t>
                                  </m:r>
                                </m:sub>
                              </m:sSub>
                            </m:oMath>
                          </a14:m>
                          <a:r>
                            <a:rPr lang="en-IN" dirty="0">
                              <a:latin typeface="Cambria Math" panose="02040503050406030204" pitchFamily="18" charset="0"/>
                              <a:ea typeface="Cambria Math" panose="02040503050406030204" pitchFamily="18" charset="0"/>
                            </a:rPr>
                            <a:t>⟩</a:t>
                          </a:r>
                          <a:endParaRPr lang="en-IN" dirty="0"/>
                        </a:p>
                      </a:txBody>
                      <a:tcPr/>
                    </a:tc>
                    <a:extLst>
                      <a:ext uri="{0D108BD9-81ED-4DB2-BD59-A6C34878D82A}">
                        <a16:rowId xmlns:a16="http://schemas.microsoft.com/office/drawing/2014/main" val="3716090606"/>
                      </a:ext>
                    </a:extLst>
                  </a:tr>
                  <a:tr h="1080274">
                    <a:tc>
                      <a:txBody>
                        <a:bodyPr/>
                        <a:lstStyle/>
                        <a:p>
                          <a:r>
                            <a:rPr lang="en-IN"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Cambria Math" panose="02040503050406030204" pitchFamily="18" charset="0"/>
                              <a:ea typeface="Cambria Math" panose="02040503050406030204" pitchFamily="18" charset="0"/>
                            </a:rPr>
                            <a:t>μ</a:t>
                          </a:r>
                          <a:r>
                            <a:rPr lang="en-IN" dirty="0">
                              <a:latin typeface="Cambria Math" panose="02040503050406030204" pitchFamily="18" charset="0"/>
                              <a:ea typeface="Cambria Math" panose="02040503050406030204" pitchFamily="18" charset="0"/>
                            </a:rPr>
                            <a:t>ₚ₂₃ = ⟨  ⟩</a:t>
                          </a:r>
                        </a:p>
                        <a:p>
                          <a:endParaRPr lang="en-IN" dirty="0"/>
                        </a:p>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en-IN" i="1" smtClean="0">
                                      <a:latin typeface="Cambria Math" panose="02040503050406030204" pitchFamily="18" charset="0"/>
                                    </a:rPr>
                                  </m:ctrlPr>
                                </m:sSubSupPr>
                                <m:e>
                                  <m:r>
                                    <a:rPr lang="en-IN" i="1" smtClean="0">
                                      <a:latin typeface="Cambria Math" panose="02040503050406030204" pitchFamily="18" charset="0"/>
                                    </a:rPr>
                                    <m:t>𝜇</m:t>
                                  </m:r>
                                </m:e>
                                <m:sub>
                                  <m:sSub>
                                    <m:sSubPr>
                                      <m:ctrlPr>
                                        <a:rPr lang="en-IN" i="1" smtClean="0">
                                          <a:latin typeface="Cambria Math" panose="02040503050406030204" pitchFamily="18" charset="0"/>
                                        </a:rPr>
                                      </m:ctrlPr>
                                    </m:sSubPr>
                                    <m:e>
                                      <m:r>
                                        <a:rPr lang="en-IN" i="1" smtClean="0">
                                          <a:latin typeface="Cambria Math" panose="02040503050406030204" pitchFamily="18" charset="0"/>
                                        </a:rPr>
                                        <m:t>𝑝</m:t>
                                      </m:r>
                                    </m:e>
                                    <m:sub>
                                      <m:r>
                                        <a:rPr lang="en-IN" i="1" smtClean="0">
                                          <a:latin typeface="Cambria Math" panose="02040503050406030204" pitchFamily="18" charset="0"/>
                                        </a:rPr>
                                        <m:t>23</m:t>
                                      </m:r>
                                    </m:sub>
                                  </m:sSub>
                                </m:sub>
                                <m:sup>
                                  <m:r>
                                    <a:rPr lang="en-IN" i="1" smtClean="0">
                                      <a:latin typeface="Cambria Math" panose="02040503050406030204" pitchFamily="18" charset="0"/>
                                    </a:rPr>
                                    <m:t>𝑟</m:t>
                                  </m:r>
                                </m:sup>
                              </m:sSubSup>
                            </m:oMath>
                          </a14:m>
                          <a:r>
                            <a:rPr lang="en-IN" dirty="0"/>
                            <a:t>= </a:t>
                          </a:r>
                          <a:r>
                            <a:rPr lang="en-IN" dirty="0">
                              <a:latin typeface="Cambria Math" panose="02040503050406030204" pitchFamily="18" charset="0"/>
                              <a:ea typeface="Cambria Math" panose="02040503050406030204" pitchFamily="18" charset="0"/>
                            </a:rPr>
                            <a:t>⟨</a:t>
                          </a:r>
                          <a14:m>
                            <m:oMath xmlns:m="http://schemas.openxmlformats.org/officeDocument/2006/math">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en-IN" b="0" i="0" smtClean="0">
                                      <a:latin typeface="Cambria Math" panose="02040503050406030204" pitchFamily="18" charset="0"/>
                                      <a:ea typeface="Cambria Math" panose="02040503050406030204" pitchFamily="18" charset="0"/>
                                    </a:rPr>
                                    <m:t>0</m:t>
                                  </m:r>
                                </m:sub>
                              </m:sSub>
                              <m:r>
                                <a:rPr lang="en-IN" b="0" i="1" smtClean="0">
                                  <a:latin typeface="Cambria Math" panose="02040503050406030204" pitchFamily="18" charset="0"/>
                                  <a:ea typeface="Cambria Math" panose="02040503050406030204" pitchFamily="18" charset="0"/>
                                </a:rPr>
                                <m:t>.</m:t>
                              </m:r>
                              <m:sSup>
                                <m:sSupPr>
                                  <m:ctrlPr>
                                    <a:rPr lang="pt-BR" b="0" i="1" smtClean="0">
                                      <a:latin typeface="Cambria Math" panose="02040503050406030204" pitchFamily="18" charset="0"/>
                                      <a:ea typeface="Cambria Math" panose="02040503050406030204" pitchFamily="18" charset="0"/>
                                    </a:rPr>
                                  </m:ctrlPr>
                                </m:sSupPr>
                                <m:e>
                                  <m:d>
                                    <m:dPr>
                                      <m:ctrlPr>
                                        <a:rPr lang="pt-BR" b="0" i="1" smtClean="0">
                                          <a:latin typeface="Cambria Math" panose="02040503050406030204" pitchFamily="18" charset="0"/>
                                          <a:ea typeface="Cambria Math" panose="02040503050406030204" pitchFamily="18" charset="0"/>
                                        </a:rPr>
                                      </m:ctrlPr>
                                    </m:dPr>
                                    <m:e>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pt-BR" b="0" i="0" smtClean="0">
                                              <a:latin typeface="Cambria Math" panose="02040503050406030204" pitchFamily="18" charset="0"/>
                                              <a:ea typeface="Cambria Math" panose="02040503050406030204" pitchFamily="18" charset="0"/>
                                            </a:rPr>
                                            <m:t>1</m:t>
                                          </m:r>
                                        </m:sub>
                                      </m:sSub>
                                    </m:e>
                                  </m:d>
                                </m:e>
                                <m:sup>
                                  <m:r>
                                    <a:rPr lang="pt-BR" b="0" i="0" smtClean="0">
                                      <a:latin typeface="Cambria Math" panose="02040503050406030204" pitchFamily="18" charset="0"/>
                                      <a:ea typeface="Cambria Math" panose="02040503050406030204" pitchFamily="18" charset="0"/>
                                    </a:rPr>
                                    <m:t>𝑛</m:t>
                                  </m:r>
                                </m:sup>
                              </m:sSup>
                              <m:r>
                                <a:rPr lang="pt-BR" b="0" i="0" smtClean="0">
                                  <a:latin typeface="Cambria Math" panose="02040503050406030204" pitchFamily="18" charset="0"/>
                                  <a:ea typeface="Cambria Math" panose="02040503050406030204" pitchFamily="18" charset="0"/>
                                </a:rPr>
                                <m:t>⋅</m:t>
                              </m:r>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pt-BR" b="0" i="0" smtClean="0">
                                      <a:latin typeface="Cambria Math" panose="02040503050406030204" pitchFamily="18" charset="0"/>
                                      <a:ea typeface="Cambria Math" panose="02040503050406030204" pitchFamily="18" charset="0"/>
                                    </a:rPr>
                                    <m:t>2</m:t>
                                  </m:r>
                                </m:sub>
                              </m:sSub>
                            </m:oMath>
                          </a14:m>
                          <a:r>
                            <a:rPr lang="en-IN" dirty="0">
                              <a:latin typeface="Cambria Math" panose="02040503050406030204" pitchFamily="18" charset="0"/>
                              <a:ea typeface="Cambria Math" panose="02040503050406030204" pitchFamily="18" charset="0"/>
                            </a:rPr>
                            <a:t>⟩</a:t>
                          </a:r>
                          <a:endParaRPr lang="en-IN" dirty="0"/>
                        </a:p>
                        <a:p>
                          <a:endParaRPr lang="en-IN" dirty="0"/>
                        </a:p>
                      </a:txBody>
                      <a:tcPr/>
                    </a:tc>
                    <a:extLst>
                      <a:ext uri="{0D108BD9-81ED-4DB2-BD59-A6C34878D82A}">
                        <a16:rowId xmlns:a16="http://schemas.microsoft.com/office/drawing/2014/main" val="3562026994"/>
                      </a:ext>
                    </a:extLst>
                  </a:tr>
                </a:tbl>
              </a:graphicData>
            </a:graphic>
          </p:graphicFrame>
        </mc:Choice>
        <mc:Fallback xmlns="">
          <p:graphicFrame>
            <p:nvGraphicFramePr>
              <p:cNvPr id="12" name="Content Placeholder 11">
                <a:extLst>
                  <a:ext uri="{FF2B5EF4-FFF2-40B4-BE49-F238E27FC236}">
                    <a16:creationId xmlns:a16="http://schemas.microsoft.com/office/drawing/2014/main" id="{94923E71-386D-E9B0-6B6B-9B0B89194361}"/>
                  </a:ext>
                </a:extLst>
              </p:cNvPr>
              <p:cNvGraphicFramePr>
                <a:graphicFrameLocks noGrp="1"/>
              </p:cNvGraphicFramePr>
              <p:nvPr>
                <p:ph idx="1"/>
                <p:extLst>
                  <p:ext uri="{D42A27DB-BD31-4B8C-83A1-F6EECF244321}">
                    <p14:modId xmlns:p14="http://schemas.microsoft.com/office/powerpoint/2010/main" val="1073602369"/>
                  </p:ext>
                </p:extLst>
              </p:nvPr>
            </p:nvGraphicFramePr>
            <p:xfrm>
              <a:off x="209550" y="1504950"/>
              <a:ext cx="6724649" cy="4429123"/>
            </p:xfrm>
            <a:graphic>
              <a:graphicData uri="http://schemas.openxmlformats.org/drawingml/2006/table">
                <a:tbl>
                  <a:tblPr firstRow="1" bandRow="1">
                    <a:tableStyleId>{5C22544A-7EE6-4342-B048-85BDC9FD1C3A}</a:tableStyleId>
                  </a:tblPr>
                  <a:tblGrid>
                    <a:gridCol w="853481">
                      <a:extLst>
                        <a:ext uri="{9D8B030D-6E8A-4147-A177-3AD203B41FA5}">
                          <a16:colId xmlns:a16="http://schemas.microsoft.com/office/drawing/2014/main" val="3482167470"/>
                        </a:ext>
                      </a:extLst>
                    </a:gridCol>
                    <a:gridCol w="3499444">
                      <a:extLst>
                        <a:ext uri="{9D8B030D-6E8A-4147-A177-3AD203B41FA5}">
                          <a16:colId xmlns:a16="http://schemas.microsoft.com/office/drawing/2014/main" val="2486024928"/>
                        </a:ext>
                      </a:extLst>
                    </a:gridCol>
                    <a:gridCol w="2371724">
                      <a:extLst>
                        <a:ext uri="{9D8B030D-6E8A-4147-A177-3AD203B41FA5}">
                          <a16:colId xmlns:a16="http://schemas.microsoft.com/office/drawing/2014/main" val="3037039089"/>
                        </a:ext>
                      </a:extLst>
                    </a:gridCol>
                  </a:tblGrid>
                  <a:tr h="432109">
                    <a:tc>
                      <a:txBody>
                        <a:bodyPr/>
                        <a:lstStyle/>
                        <a:p>
                          <a:r>
                            <a:rPr lang="en-IN" dirty="0"/>
                            <a:t>Step</a:t>
                          </a:r>
                        </a:p>
                      </a:txBody>
                      <a:tcPr/>
                    </a:tc>
                    <a:tc>
                      <a:txBody>
                        <a:bodyPr/>
                        <a:lstStyle/>
                        <a:p>
                          <a:r>
                            <a:rPr lang="en-IN" dirty="0"/>
                            <a:t>Computation</a:t>
                          </a:r>
                        </a:p>
                      </a:txBody>
                      <a:tcPr/>
                    </a:tc>
                    <a:tc>
                      <a:txBody>
                        <a:bodyPr/>
                        <a:lstStyle/>
                        <a:p>
                          <a:r>
                            <a:rPr lang="en-IN" dirty="0"/>
                            <a:t>Reordered sequence</a:t>
                          </a:r>
                        </a:p>
                      </a:txBody>
                      <a:tcPr/>
                    </a:tc>
                    <a:extLst>
                      <a:ext uri="{0D108BD9-81ED-4DB2-BD59-A6C34878D82A}">
                        <a16:rowId xmlns:a16="http://schemas.microsoft.com/office/drawing/2014/main" val="3029200372"/>
                      </a:ext>
                    </a:extLst>
                  </a:tr>
                  <a:tr h="1080274">
                    <a:tc>
                      <a:txBody>
                        <a:bodyPr/>
                        <a:lstStyle/>
                        <a:p>
                          <a:r>
                            <a:rPr lang="en-IN" dirty="0"/>
                            <a:t>1</a:t>
                          </a:r>
                        </a:p>
                      </a:txBody>
                      <a:tcPr/>
                    </a:tc>
                    <a:tc>
                      <a:txBody>
                        <a:bodyPr/>
                        <a:lstStyle/>
                        <a:p>
                          <a:r>
                            <a:rPr lang="el-GR" dirty="0">
                              <a:latin typeface="Cambria Math" panose="02040503050406030204" pitchFamily="18" charset="0"/>
                              <a:ea typeface="Cambria Math" panose="02040503050406030204" pitchFamily="18" charset="0"/>
                            </a:rPr>
                            <a:t>μ</a:t>
                          </a:r>
                          <a:r>
                            <a:rPr lang="en-IN" dirty="0">
                              <a:latin typeface="Cambria Math" panose="02040503050406030204" pitchFamily="18" charset="0"/>
                              <a:ea typeface="Cambria Math" panose="02040503050406030204" pitchFamily="18" charset="0"/>
                            </a:rPr>
                            <a:t>ₚ₂₃ = ⟨ {t₃₁}, {t₃₃}, ({t₃₄}, {t₃₅})ⁿ, {t₃₆}, {t₃₇} ⟩</a:t>
                          </a:r>
                        </a:p>
                        <a:p>
                          <a:endParaRPr lang="en-IN" dirty="0">
                            <a:latin typeface="Cambria Math" panose="02040503050406030204" pitchFamily="18" charset="0"/>
                            <a:ea typeface="Cambria Math" panose="02040503050406030204" pitchFamily="18" charset="0"/>
                          </a:endParaRPr>
                        </a:p>
                      </a:txBody>
                      <a:tcPr/>
                    </a:tc>
                    <a:tc>
                      <a:txBody>
                        <a:bodyPr/>
                        <a:lstStyle/>
                        <a:p>
                          <a:endParaRPr lang="en-US"/>
                        </a:p>
                      </a:txBody>
                      <a:tcPr>
                        <a:blipFill>
                          <a:blip r:embed="rId4"/>
                          <a:stretch>
                            <a:fillRect l="-184062" t="-42135" r="-1028" b="-270225"/>
                          </a:stretch>
                        </a:blipFill>
                      </a:tcPr>
                    </a:tc>
                    <a:extLst>
                      <a:ext uri="{0D108BD9-81ED-4DB2-BD59-A6C34878D82A}">
                        <a16:rowId xmlns:a16="http://schemas.microsoft.com/office/drawing/2014/main" val="3757285613"/>
                      </a:ext>
                    </a:extLst>
                  </a:tr>
                  <a:tr h="1080274">
                    <a:tc>
                      <a:txBody>
                        <a:bodyPr/>
                        <a:lstStyle/>
                        <a:p>
                          <a:r>
                            <a:rPr lang="en-IN"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Cambria Math" panose="02040503050406030204" pitchFamily="18" charset="0"/>
                              <a:ea typeface="Cambria Math" panose="02040503050406030204" pitchFamily="18" charset="0"/>
                            </a:rPr>
                            <a:t>μ</a:t>
                          </a:r>
                          <a:r>
                            <a:rPr lang="en-IN" dirty="0">
                              <a:latin typeface="Cambria Math" panose="02040503050406030204" pitchFamily="18" charset="0"/>
                              <a:ea typeface="Cambria Math" panose="02040503050406030204" pitchFamily="18" charset="0"/>
                            </a:rPr>
                            <a:t>ₚ₂₃ = ⟨ {t₃₁}, {t₃₃}, ({t₃₄}, {t₃₅})ⁿ ⟩</a:t>
                          </a:r>
                        </a:p>
                        <a:p>
                          <a:endParaRPr lang="en-IN" dirty="0"/>
                        </a:p>
                      </a:txBody>
                      <a:tcPr/>
                    </a:tc>
                    <a:tc>
                      <a:txBody>
                        <a:bodyPr/>
                        <a:lstStyle/>
                        <a:p>
                          <a:endParaRPr lang="en-US"/>
                        </a:p>
                      </a:txBody>
                      <a:tcPr>
                        <a:blipFill>
                          <a:blip r:embed="rId4"/>
                          <a:stretch>
                            <a:fillRect l="-184062" t="-142938" r="-1028" b="-171751"/>
                          </a:stretch>
                        </a:blipFill>
                      </a:tcPr>
                    </a:tc>
                    <a:extLst>
                      <a:ext uri="{0D108BD9-81ED-4DB2-BD59-A6C34878D82A}">
                        <a16:rowId xmlns:a16="http://schemas.microsoft.com/office/drawing/2014/main" val="2708879608"/>
                      </a:ext>
                    </a:extLst>
                  </a:tr>
                  <a:tr h="756192">
                    <a:tc>
                      <a:txBody>
                        <a:bodyPr/>
                        <a:lstStyle/>
                        <a:p>
                          <a:r>
                            <a:rPr lang="en-IN"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Cambria Math" panose="02040503050406030204" pitchFamily="18" charset="0"/>
                              <a:ea typeface="Cambria Math" panose="02040503050406030204" pitchFamily="18" charset="0"/>
                            </a:rPr>
                            <a:t>μ</a:t>
                          </a:r>
                          <a:r>
                            <a:rPr lang="en-IN" dirty="0">
                              <a:latin typeface="Cambria Math" panose="02040503050406030204" pitchFamily="18" charset="0"/>
                              <a:ea typeface="Cambria Math" panose="02040503050406030204" pitchFamily="18" charset="0"/>
                            </a:rPr>
                            <a:t>ₚ₂₃ = ⟨ {t₃₁}, {t₃₃} ⟩</a:t>
                          </a:r>
                        </a:p>
                        <a:p>
                          <a:endParaRPr lang="en-IN" dirty="0"/>
                        </a:p>
                      </a:txBody>
                      <a:tcPr/>
                    </a:tc>
                    <a:tc>
                      <a:txBody>
                        <a:bodyPr/>
                        <a:lstStyle/>
                        <a:p>
                          <a:endParaRPr lang="en-US"/>
                        </a:p>
                      </a:txBody>
                      <a:tcPr>
                        <a:blipFill>
                          <a:blip r:embed="rId4"/>
                          <a:stretch>
                            <a:fillRect l="-184062" t="-346774" r="-1028" b="-145161"/>
                          </a:stretch>
                        </a:blipFill>
                      </a:tcPr>
                    </a:tc>
                    <a:extLst>
                      <a:ext uri="{0D108BD9-81ED-4DB2-BD59-A6C34878D82A}">
                        <a16:rowId xmlns:a16="http://schemas.microsoft.com/office/drawing/2014/main" val="3716090606"/>
                      </a:ext>
                    </a:extLst>
                  </a:tr>
                  <a:tr h="1080274">
                    <a:tc>
                      <a:txBody>
                        <a:bodyPr/>
                        <a:lstStyle/>
                        <a:p>
                          <a:r>
                            <a:rPr lang="en-IN"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Cambria Math" panose="02040503050406030204" pitchFamily="18" charset="0"/>
                              <a:ea typeface="Cambria Math" panose="02040503050406030204" pitchFamily="18" charset="0"/>
                            </a:rPr>
                            <a:t>μ</a:t>
                          </a:r>
                          <a:r>
                            <a:rPr lang="en-IN" dirty="0">
                              <a:latin typeface="Cambria Math" panose="02040503050406030204" pitchFamily="18" charset="0"/>
                              <a:ea typeface="Cambria Math" panose="02040503050406030204" pitchFamily="18" charset="0"/>
                            </a:rPr>
                            <a:t>ₚ₂₃ = ⟨  ⟩</a:t>
                          </a:r>
                        </a:p>
                        <a:p>
                          <a:endParaRPr lang="en-IN" dirty="0"/>
                        </a:p>
                        <a:p>
                          <a:endParaRPr lang="en-IN" dirty="0"/>
                        </a:p>
                      </a:txBody>
                      <a:tcPr/>
                    </a:tc>
                    <a:tc>
                      <a:txBody>
                        <a:bodyPr/>
                        <a:lstStyle/>
                        <a:p>
                          <a:endParaRPr lang="en-US"/>
                        </a:p>
                      </a:txBody>
                      <a:tcPr>
                        <a:blipFill>
                          <a:blip r:embed="rId4"/>
                          <a:stretch>
                            <a:fillRect l="-184062" t="-311236" r="-1028" b="-1124"/>
                          </a:stretch>
                        </a:blipFill>
                      </a:tcPr>
                    </a:tc>
                    <a:extLst>
                      <a:ext uri="{0D108BD9-81ED-4DB2-BD59-A6C34878D82A}">
                        <a16:rowId xmlns:a16="http://schemas.microsoft.com/office/drawing/2014/main" val="3562026994"/>
                      </a:ext>
                    </a:extLst>
                  </a:tr>
                </a:tbl>
              </a:graphicData>
            </a:graphic>
          </p:graphicFrame>
        </mc:Fallback>
      </mc:AlternateContent>
      <p:sp>
        <p:nvSpPr>
          <p:cNvPr id="4" name="Date Placeholder 3">
            <a:extLst>
              <a:ext uri="{FF2B5EF4-FFF2-40B4-BE49-F238E27FC236}">
                <a16:creationId xmlns:a16="http://schemas.microsoft.com/office/drawing/2014/main" id="{D44197C2-410A-176F-F5DA-AC9DBE726065}"/>
              </a:ext>
            </a:extLst>
          </p:cNvPr>
          <p:cNvSpPr>
            <a:spLocks noGrp="1"/>
          </p:cNvSpPr>
          <p:nvPr>
            <p:ph type="dt" sz="half" idx="10"/>
          </p:nvPr>
        </p:nvSpPr>
        <p:spPr/>
        <p:txBody>
          <a:bodyPr/>
          <a:lstStyle/>
          <a:p>
            <a:fld id="{AEBF0160-F6DC-A548-8445-DA3F5F1F50FD}" type="datetime1">
              <a:rPr lang="en-US" smtClean="0"/>
              <a:t>5/11/2026</a:t>
            </a:fld>
            <a:endParaRPr lang="en-US"/>
          </a:p>
        </p:txBody>
      </p:sp>
      <p:sp>
        <p:nvSpPr>
          <p:cNvPr id="5" name="Slide Number Placeholder 4">
            <a:extLst>
              <a:ext uri="{FF2B5EF4-FFF2-40B4-BE49-F238E27FC236}">
                <a16:creationId xmlns:a16="http://schemas.microsoft.com/office/drawing/2014/main" id="{81174F1E-1D6C-FF40-E168-DDC1D7478A1A}"/>
              </a:ext>
            </a:extLst>
          </p:cNvPr>
          <p:cNvSpPr>
            <a:spLocks noGrp="1"/>
          </p:cNvSpPr>
          <p:nvPr>
            <p:ph type="sldNum" sz="quarter" idx="12"/>
          </p:nvPr>
        </p:nvSpPr>
        <p:spPr/>
        <p:txBody>
          <a:bodyPr/>
          <a:lstStyle/>
          <a:p>
            <a:fld id="{C1FF6DA9-008F-8B48-92A6-B652298478BF}" type="slidenum">
              <a:rPr lang="en-US" smtClean="0"/>
              <a:t>25</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1A86363-9B0A-1B55-4BEC-D2C45E45F01C}"/>
                  </a:ext>
                </a:extLst>
              </p:cNvPr>
              <p:cNvSpPr txBox="1"/>
              <p:nvPr/>
            </p:nvSpPr>
            <p:spPr>
              <a:xfrm>
                <a:off x="6934200" y="1411187"/>
                <a:ext cx="5360763" cy="2585323"/>
              </a:xfrm>
              <a:prstGeom prst="rect">
                <a:avLst/>
              </a:prstGeom>
              <a:noFill/>
            </p:spPr>
            <p:txBody>
              <a:bodyPr wrap="none" rtlCol="0">
                <a:spAutoFit/>
              </a:bodyPr>
              <a:lstStyle/>
              <a:p>
                <a:pPr marL="285750" indent="-285750">
                  <a:buFont typeface="Arial" panose="020B0604020202020204" pitchFamily="34" charset="0"/>
                  <a:buChar char="•"/>
                </a:pPr>
                <a:r>
                  <a:rPr lang="en-IN" b="1" dirty="0"/>
                  <a:t>Computation:</a:t>
                </a:r>
                <a:r>
                  <a:rPr lang="el-GR" b="1" dirty="0">
                    <a:latin typeface="Cambria Math" panose="02040503050406030204" pitchFamily="18" charset="0"/>
                    <a:ea typeface="Cambria Math" panose="02040503050406030204" pitchFamily="18" charset="0"/>
                  </a:rPr>
                  <a:t> </a:t>
                </a:r>
                <a:endParaRPr lang="en-IN" b="1" dirty="0">
                  <a:latin typeface="Cambria Math" panose="02040503050406030204" pitchFamily="18" charset="0"/>
                  <a:ea typeface="Cambria Math" panose="02040503050406030204" pitchFamily="18" charset="0"/>
                </a:endParaRPr>
              </a:p>
              <a:p>
                <a:pPr marL="742950" lvl="1" indent="-285750">
                  <a:buFont typeface="Arial" panose="020B0604020202020204" pitchFamily="34" charset="0"/>
                  <a:buChar char="•"/>
                </a:pPr>
                <a:r>
                  <a:rPr lang="el-GR" dirty="0">
                    <a:latin typeface="Cambria Math" panose="02040503050406030204" pitchFamily="18" charset="0"/>
                    <a:ea typeface="Cambria Math" panose="02040503050406030204" pitchFamily="18" charset="0"/>
                  </a:rPr>
                  <a:t>μ</a:t>
                </a:r>
                <a:r>
                  <a:rPr lang="en-IN" dirty="0">
                    <a:latin typeface="Cambria Math" panose="02040503050406030204" pitchFamily="18" charset="0"/>
                    <a:ea typeface="Cambria Math" panose="02040503050406030204" pitchFamily="18" charset="0"/>
                  </a:rPr>
                  <a:t>ₚ₂₃ = ⟨ {t₃₁}, {t₃₃}, ({t₃₄}, {t₃₅})ⁿ, {t₃₆}, {t₃₇} ⟩</a:t>
                </a:r>
              </a:p>
              <a:p>
                <a:pPr lvl="1"/>
                <a:endParaRPr lang="en-IN" dirty="0">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IN" b="1" dirty="0"/>
                  <a:t>Paths:</a:t>
                </a:r>
              </a:p>
              <a:p>
                <a:pPr marL="742950" lvl="1" indent="-285750">
                  <a:buFont typeface="Arial" panose="020B0604020202020204" pitchFamily="34" charset="0"/>
                  <a:buChar char="•"/>
                </a:pPr>
                <a14:m>
                  <m:oMath xmlns:m="http://schemas.openxmlformats.org/officeDocument/2006/math">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en-IN" b="0" i="0" smtClean="0">
                            <a:latin typeface="Cambria Math" panose="02040503050406030204" pitchFamily="18" charset="0"/>
                            <a:ea typeface="Cambria Math" panose="02040503050406030204" pitchFamily="18" charset="0"/>
                          </a:rPr>
                          <m:t>0</m:t>
                        </m:r>
                      </m:sub>
                    </m:sSub>
                    <m:r>
                      <a:rPr lang="en-IN" b="0" i="1" smtClean="0">
                        <a:latin typeface="Cambria Math" panose="02040503050406030204" pitchFamily="18" charset="0"/>
                        <a:ea typeface="Cambria Math" panose="02040503050406030204" pitchFamily="18" charset="0"/>
                      </a:rPr>
                      <m:t>=</m:t>
                    </m:r>
                  </m:oMath>
                </a14:m>
                <a:r>
                  <a:rPr lang="en-IN" dirty="0">
                    <a:latin typeface="Cambria Math" panose="02040503050406030204" pitchFamily="18" charset="0"/>
                    <a:ea typeface="Cambria Math" panose="02040503050406030204" pitchFamily="18" charset="0"/>
                  </a:rPr>
                  <a:t>⟨ {t₃₁}, {t₃₃} ⟩</a:t>
                </a:r>
              </a:p>
              <a:p>
                <a:pPr marL="742950" lvl="1" indent="-285750">
                  <a:buFont typeface="Arial" panose="020B0604020202020204" pitchFamily="34" charset="0"/>
                  <a:buChar char="•"/>
                </a:pPr>
                <a14:m>
                  <m:oMath xmlns:m="http://schemas.openxmlformats.org/officeDocument/2006/math">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pt-BR" b="0" i="0" smtClean="0">
                            <a:latin typeface="Cambria Math" panose="02040503050406030204" pitchFamily="18" charset="0"/>
                            <a:ea typeface="Cambria Math" panose="02040503050406030204" pitchFamily="18" charset="0"/>
                          </a:rPr>
                          <m:t>1</m:t>
                        </m:r>
                      </m:sub>
                    </m:sSub>
                  </m:oMath>
                </a14:m>
                <a:r>
                  <a:rPr lang="en-IN" dirty="0">
                    <a:latin typeface="Cambria Math" panose="02040503050406030204" pitchFamily="18" charset="0"/>
                    <a:ea typeface="Cambria Math" panose="02040503050406030204" pitchFamily="18" charset="0"/>
                  </a:rPr>
                  <a:t>= ⟨{t₃₄}, {t₃₅} ⟩</a:t>
                </a:r>
              </a:p>
              <a:p>
                <a:pPr marL="742950" lvl="1" indent="-285750">
                  <a:buFont typeface="Arial" panose="020B0604020202020204" pitchFamily="34" charset="0"/>
                  <a:buChar char="•"/>
                </a:pPr>
                <a14:m>
                  <m:oMath xmlns:m="http://schemas.openxmlformats.org/officeDocument/2006/math">
                    <m:sSub>
                      <m:sSubPr>
                        <m:ctrlPr>
                          <a:rPr lang="pt-BR" b="0" i="1" smtClean="0">
                            <a:latin typeface="Cambria Math" panose="02040503050406030204" pitchFamily="18" charset="0"/>
                            <a:ea typeface="Cambria Math" panose="02040503050406030204" pitchFamily="18" charset="0"/>
                          </a:rPr>
                        </m:ctrlPr>
                      </m:sSubPr>
                      <m:e>
                        <m:r>
                          <a:rPr lang="pt-BR" b="0" i="0" smtClean="0">
                            <a:latin typeface="Cambria Math" panose="02040503050406030204" pitchFamily="18" charset="0"/>
                            <a:ea typeface="Cambria Math" panose="02040503050406030204" pitchFamily="18" charset="0"/>
                          </a:rPr>
                          <m:t>𝛼</m:t>
                        </m:r>
                      </m:e>
                      <m:sub>
                        <m:r>
                          <a:rPr lang="pt-BR" b="0" i="0" smtClean="0">
                            <a:latin typeface="Cambria Math" panose="02040503050406030204" pitchFamily="18" charset="0"/>
                            <a:ea typeface="Cambria Math" panose="02040503050406030204" pitchFamily="18" charset="0"/>
                          </a:rPr>
                          <m:t>2</m:t>
                        </m:r>
                      </m:sub>
                    </m:sSub>
                    <m:r>
                      <a:rPr lang="en-IN" b="0" i="1" smtClean="0">
                        <a:latin typeface="Cambria Math" panose="02040503050406030204" pitchFamily="18" charset="0"/>
                        <a:ea typeface="Cambria Math" panose="02040503050406030204" pitchFamily="18" charset="0"/>
                      </a:rPr>
                      <m:t>=</m:t>
                    </m:r>
                  </m:oMath>
                </a14:m>
                <a:r>
                  <a:rPr lang="en-IN" dirty="0">
                    <a:latin typeface="Cambria Math" panose="02040503050406030204" pitchFamily="18" charset="0"/>
                    <a:ea typeface="Cambria Math" panose="02040503050406030204" pitchFamily="18" charset="0"/>
                  </a:rPr>
                  <a:t>⟨{t₃₆}, {t₃₇} ⟩</a:t>
                </a:r>
              </a:p>
              <a:p>
                <a:pPr marL="742950" lvl="1" indent="-285750">
                  <a:buFont typeface="Arial" panose="020B0604020202020204" pitchFamily="34" charset="0"/>
                  <a:buChar char="•"/>
                </a:pPr>
                <a14:m>
                  <m:oMath xmlns:m="http://schemas.openxmlformats.org/officeDocument/2006/math">
                    <m:sSub>
                      <m:sSubPr>
                        <m:ctrlPr>
                          <a:rPr lang="pt-BR" i="1">
                            <a:latin typeface="Cambria Math" panose="02040503050406030204" pitchFamily="18" charset="0"/>
                            <a:ea typeface="Cambria Math" panose="02040503050406030204" pitchFamily="18" charset="0"/>
                          </a:rPr>
                        </m:ctrlPr>
                      </m:sSubPr>
                      <m:e>
                        <m:r>
                          <a:rPr lang="pt-BR" i="1">
                            <a:latin typeface="Cambria Math" panose="02040503050406030204" pitchFamily="18" charset="0"/>
                            <a:ea typeface="Cambria Math" panose="02040503050406030204" pitchFamily="18" charset="0"/>
                          </a:rPr>
                          <m:t>𝛼</m:t>
                        </m:r>
                      </m:e>
                      <m:sub>
                        <m:r>
                          <a:rPr lang="en-IN">
                            <a:latin typeface="Cambria Math" panose="02040503050406030204" pitchFamily="18" charset="0"/>
                            <a:ea typeface="Cambria Math" panose="02040503050406030204" pitchFamily="18" charset="0"/>
                          </a:rPr>
                          <m:t>3</m:t>
                        </m:r>
                      </m:sub>
                    </m:sSub>
                    <m:r>
                      <a:rPr lang="en-IN" i="1">
                        <a:latin typeface="Cambria Math" panose="02040503050406030204" pitchFamily="18" charset="0"/>
                        <a:ea typeface="Cambria Math" panose="02040503050406030204" pitchFamily="18" charset="0"/>
                      </a:rPr>
                      <m:t>=</m:t>
                    </m:r>
                    <m:d>
                      <m:dPr>
                        <m:begChr m:val="⟨"/>
                        <m:endChr m:val="⟩"/>
                        <m:ctrlPr>
                          <a:rPr lang="en-IN" i="1" dirty="0">
                            <a:latin typeface="Cambria Math" panose="02040503050406030204" pitchFamily="18" charset="0"/>
                            <a:ea typeface="Cambria Math" panose="02040503050406030204" pitchFamily="18" charset="0"/>
                          </a:rPr>
                        </m:ctrlPr>
                      </m:dPr>
                      <m:e>
                        <m:r>
                          <a:rPr lang="en-IN" i="1" dirty="0">
                            <a:latin typeface="Cambria Math" panose="02040503050406030204" pitchFamily="18" charset="0"/>
                            <a:ea typeface="Cambria Math" panose="02040503050406030204" pitchFamily="18" charset="0"/>
                          </a:rPr>
                          <m:t> {</m:t>
                        </m:r>
                        <m:sSub>
                          <m:sSubPr>
                            <m:ctrlPr>
                              <a:rPr lang="en-IN" i="1" dirty="0">
                                <a:latin typeface="Cambria Math" panose="02040503050406030204" pitchFamily="18" charset="0"/>
                                <a:ea typeface="Cambria Math" panose="02040503050406030204" pitchFamily="18" charset="0"/>
                              </a:rPr>
                            </m:ctrlPr>
                          </m:sSubPr>
                          <m:e>
                            <m:r>
                              <a:rPr lang="en-IN" i="1" dirty="0">
                                <a:latin typeface="Cambria Math" panose="02040503050406030204" pitchFamily="18" charset="0"/>
                                <a:ea typeface="Cambria Math" panose="02040503050406030204" pitchFamily="18" charset="0"/>
                              </a:rPr>
                              <m:t>𝑡</m:t>
                            </m:r>
                          </m:e>
                          <m:sub>
                            <m:r>
                              <a:rPr lang="en-IN" i="1" dirty="0">
                                <a:latin typeface="Cambria Math" panose="02040503050406030204" pitchFamily="18" charset="0"/>
                                <a:ea typeface="Cambria Math" panose="02040503050406030204" pitchFamily="18" charset="0"/>
                              </a:rPr>
                              <m:t>32</m:t>
                            </m:r>
                          </m:sub>
                        </m:sSub>
                        <m:r>
                          <a:rPr lang="en-IN" i="1" dirty="0">
                            <a:latin typeface="Cambria Math" panose="02040503050406030204" pitchFamily="18" charset="0"/>
                            <a:ea typeface="Cambria Math" panose="02040503050406030204" pitchFamily="18" charset="0"/>
                          </a:rPr>
                          <m:t>}  </m:t>
                        </m:r>
                      </m:e>
                    </m:d>
                  </m:oMath>
                </a14:m>
                <a:endParaRPr lang="en-IN" dirty="0">
                  <a:latin typeface="Cambria Math" panose="02040503050406030204" pitchFamily="18" charset="0"/>
                  <a:ea typeface="Cambria Math" panose="02040503050406030204" pitchFamily="18" charset="0"/>
                </a:endParaRPr>
              </a:p>
              <a:p>
                <a:endParaRPr lang="en-IN" dirty="0"/>
              </a:p>
            </p:txBody>
          </p:sp>
        </mc:Choice>
        <mc:Fallback xmlns="">
          <p:sp>
            <p:nvSpPr>
              <p:cNvPr id="6" name="TextBox 5">
                <a:extLst>
                  <a:ext uri="{FF2B5EF4-FFF2-40B4-BE49-F238E27FC236}">
                    <a16:creationId xmlns:a16="http://schemas.microsoft.com/office/drawing/2014/main" id="{41A86363-9B0A-1B55-4BEC-D2C45E45F01C}"/>
                  </a:ext>
                </a:extLst>
              </p:cNvPr>
              <p:cNvSpPr txBox="1">
                <a:spLocks noRot="1" noChangeAspect="1" noMove="1" noResize="1" noEditPoints="1" noAdjustHandles="1" noChangeArrowheads="1" noChangeShapeType="1" noTextEdit="1"/>
              </p:cNvSpPr>
              <p:nvPr/>
            </p:nvSpPr>
            <p:spPr>
              <a:xfrm>
                <a:off x="6934200" y="1411187"/>
                <a:ext cx="5360763" cy="2585323"/>
              </a:xfrm>
              <a:prstGeom prst="rect">
                <a:avLst/>
              </a:prstGeom>
              <a:blipFill>
                <a:blip r:embed="rId5"/>
                <a:stretch>
                  <a:fillRect l="-796" t="-94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2338FC-0CB5-2704-DDE2-30E8E3420FA9}"/>
                  </a:ext>
                </a:extLst>
              </p:cNvPr>
              <p:cNvSpPr txBox="1"/>
              <p:nvPr/>
            </p:nvSpPr>
            <p:spPr>
              <a:xfrm>
                <a:off x="7376206" y="4168259"/>
                <a:ext cx="4476750" cy="2018245"/>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en-IN" sz="2000" b="1" i="1" dirty="0" smtClean="0">
                            <a:solidFill>
                              <a:schemeClr val="accent1"/>
                            </a:solidFill>
                            <a:latin typeface="Cambria Math" panose="02040503050406030204" pitchFamily="18" charset="0"/>
                          </a:rPr>
                        </m:ctrlPr>
                      </m:sSubPr>
                      <m:e>
                        <m:r>
                          <a:rPr lang="en-IN" sz="2000" b="1" i="1" dirty="0" smtClean="0">
                            <a:solidFill>
                              <a:schemeClr val="accent1"/>
                            </a:solidFill>
                            <a:latin typeface="Cambria Math" panose="02040503050406030204" pitchFamily="18" charset="0"/>
                          </a:rPr>
                          <m:t>𝝁</m:t>
                        </m:r>
                      </m:e>
                      <m:sub>
                        <m:r>
                          <a:rPr lang="en-IN" sz="2000" b="1" i="1" dirty="0" err="1" smtClean="0">
                            <a:solidFill>
                              <a:schemeClr val="accent1"/>
                            </a:solidFill>
                            <a:latin typeface="Cambria Math" panose="02040503050406030204" pitchFamily="18" charset="0"/>
                          </a:rPr>
                          <m:t>𝒑</m:t>
                        </m:r>
                      </m:sub>
                    </m:sSub>
                    <m:r>
                      <a:rPr lang="en-IN" sz="2000" b="1" i="1" dirty="0" smtClean="0">
                        <a:solidFill>
                          <a:schemeClr val="accent1"/>
                        </a:solidFill>
                        <a:latin typeface="Cambria Math" panose="02040503050406030204" pitchFamily="18" charset="0"/>
                      </a:rPr>
                      <m:t>→</m:t>
                    </m:r>
                    <m:sSubSup>
                      <m:sSubSupPr>
                        <m:ctrlPr>
                          <a:rPr lang="en-IN" sz="2000" b="1" i="1" dirty="0" err="1" smtClean="0">
                            <a:solidFill>
                              <a:schemeClr val="accent1"/>
                            </a:solidFill>
                            <a:latin typeface="Cambria Math" panose="02040503050406030204" pitchFamily="18" charset="0"/>
                          </a:rPr>
                        </m:ctrlPr>
                      </m:sSubSupPr>
                      <m:e>
                        <m:r>
                          <a:rPr lang="en-IN" sz="2000" b="1" i="1" dirty="0" smtClean="0">
                            <a:solidFill>
                              <a:schemeClr val="accent1"/>
                            </a:solidFill>
                            <a:latin typeface="Cambria Math" panose="02040503050406030204" pitchFamily="18" charset="0"/>
                          </a:rPr>
                          <m:t>𝝁</m:t>
                        </m:r>
                      </m:e>
                      <m:sub>
                        <m:r>
                          <a:rPr lang="en-IN" sz="2000" b="1" i="1" dirty="0" err="1" smtClean="0">
                            <a:solidFill>
                              <a:schemeClr val="accent1"/>
                            </a:solidFill>
                            <a:latin typeface="Cambria Math" panose="02040503050406030204" pitchFamily="18" charset="0"/>
                          </a:rPr>
                          <m:t>𝒑</m:t>
                        </m:r>
                      </m:sub>
                      <m:sup>
                        <m:r>
                          <a:rPr lang="en-IN" sz="2000" b="1" i="1" dirty="0" smtClean="0">
                            <a:solidFill>
                              <a:schemeClr val="accent1"/>
                            </a:solidFill>
                            <a:latin typeface="Cambria Math" panose="02040503050406030204" pitchFamily="18" charset="0"/>
                          </a:rPr>
                          <m:t>𝒓</m:t>
                        </m:r>
                      </m:sup>
                    </m:sSubSup>
                  </m:oMath>
                </a14:m>
                <a:r>
                  <a:rPr lang="en-IN" sz="2000" b="1" i="1" dirty="0">
                    <a:solidFill>
                      <a:schemeClr val="accent1"/>
                    </a:solidFill>
                    <a:latin typeface="Cambria Math" panose="02040503050406030204" pitchFamily="18" charset="0"/>
                  </a:rPr>
                  <a:t> (construction phase)</a:t>
                </a:r>
              </a:p>
              <a:p>
                <a:pPr marL="285750" indent="-285750">
                  <a:buFont typeface="Arial" panose="020B0604020202020204" pitchFamily="34" charset="0"/>
                  <a:buChar char="•"/>
                </a:pPr>
                <a14:m>
                  <m:oMath xmlns:m="http://schemas.openxmlformats.org/officeDocument/2006/math">
                    <m:sSubSup>
                      <m:sSubSupPr>
                        <m:ctrlPr>
                          <a:rPr lang="en-IN" sz="2000" b="1" i="1" dirty="0" smtClean="0">
                            <a:solidFill>
                              <a:schemeClr val="accent1"/>
                            </a:solidFill>
                            <a:latin typeface="Cambria Math" panose="02040503050406030204" pitchFamily="18" charset="0"/>
                          </a:rPr>
                        </m:ctrlPr>
                      </m:sSubSupPr>
                      <m:e>
                        <m:r>
                          <a:rPr lang="en-IN" sz="2000" b="1" i="1" dirty="0" smtClean="0">
                            <a:solidFill>
                              <a:schemeClr val="accent1"/>
                            </a:solidFill>
                            <a:latin typeface="Cambria Math" panose="02040503050406030204" pitchFamily="18" charset="0"/>
                          </a:rPr>
                          <m:t>𝝁</m:t>
                        </m:r>
                      </m:e>
                      <m:sub>
                        <m:r>
                          <a:rPr lang="en-IN" sz="2000" b="1" i="1" dirty="0" err="1" smtClean="0">
                            <a:solidFill>
                              <a:schemeClr val="accent1"/>
                            </a:solidFill>
                            <a:latin typeface="Cambria Math" panose="02040503050406030204" pitchFamily="18" charset="0"/>
                          </a:rPr>
                          <m:t>𝒑</m:t>
                        </m:r>
                      </m:sub>
                      <m:sup>
                        <m:r>
                          <a:rPr lang="en-IN" sz="2000" b="1" i="1" dirty="0" smtClean="0">
                            <a:solidFill>
                              <a:schemeClr val="accent1"/>
                            </a:solidFill>
                            <a:latin typeface="Cambria Math" panose="02040503050406030204" pitchFamily="18" charset="0"/>
                          </a:rPr>
                          <m:t>𝒓</m:t>
                        </m:r>
                      </m:sup>
                    </m:sSubSup>
                    <m:r>
                      <a:rPr lang="en-IN" sz="2000" b="1" i="1" dirty="0" smtClean="0">
                        <a:solidFill>
                          <a:schemeClr val="accent1"/>
                        </a:solidFill>
                        <a:latin typeface="Cambria Math" panose="02040503050406030204" pitchFamily="18" charset="0"/>
                      </a:rPr>
                      <m:t> →</m:t>
                    </m:r>
                    <m:sSubSup>
                      <m:sSubSupPr>
                        <m:ctrlPr>
                          <a:rPr lang="en-IN" sz="2000" b="1" i="1" dirty="0" smtClean="0">
                            <a:solidFill>
                              <a:schemeClr val="accent1"/>
                            </a:solidFill>
                            <a:latin typeface="Cambria Math" panose="02040503050406030204" pitchFamily="18" charset="0"/>
                          </a:rPr>
                        </m:ctrlPr>
                      </m:sSubSupPr>
                      <m:e>
                        <m:r>
                          <a:rPr lang="en-IN" sz="2000" b="1" i="1" dirty="0" smtClean="0">
                            <a:solidFill>
                              <a:schemeClr val="accent1"/>
                            </a:solidFill>
                            <a:latin typeface="Cambria Math" panose="02040503050406030204" pitchFamily="18" charset="0"/>
                          </a:rPr>
                          <m:t>𝝁</m:t>
                        </m:r>
                      </m:e>
                      <m:sub>
                        <m:r>
                          <a:rPr lang="en-IN" sz="2000" b="1" i="1" dirty="0" err="1" smtClean="0">
                            <a:solidFill>
                              <a:schemeClr val="accent1"/>
                            </a:solidFill>
                            <a:latin typeface="Cambria Math" panose="02040503050406030204" pitchFamily="18" charset="0"/>
                          </a:rPr>
                          <m:t>𝒑</m:t>
                        </m:r>
                        <m:r>
                          <a:rPr lang="en-IN" sz="2000" b="1" i="1" dirty="0" smtClean="0">
                            <a:solidFill>
                              <a:schemeClr val="accent1"/>
                            </a:solidFill>
                            <a:latin typeface="Cambria Math" panose="02040503050406030204" pitchFamily="18" charset="0"/>
                          </a:rPr>
                          <m:t>′</m:t>
                        </m:r>
                      </m:sub>
                      <m:sup>
                        <m:r>
                          <a:rPr lang="en-IN" sz="2000" b="1" i="1" dirty="0" smtClean="0">
                            <a:solidFill>
                              <a:schemeClr val="accent1"/>
                            </a:solidFill>
                            <a:latin typeface="Cambria Math" panose="02040503050406030204" pitchFamily="18" charset="0"/>
                          </a:rPr>
                          <m:t>𝒓</m:t>
                        </m:r>
                      </m:sup>
                    </m:sSubSup>
                  </m:oMath>
                </a14:m>
                <a:r>
                  <a:rPr lang="en-IN" sz="2000" b="1" i="1" dirty="0">
                    <a:solidFill>
                      <a:schemeClr val="accent1"/>
                    </a:solidFill>
                    <a:latin typeface="Cambria Math" panose="02040503050406030204" pitchFamily="18" charset="0"/>
                  </a:rPr>
                  <a:t>(Notion of equivalence)</a:t>
                </a:r>
              </a:p>
              <a:p>
                <a:pPr marL="285750" indent="-285750">
                  <a:buFont typeface="Arial" panose="020B0604020202020204" pitchFamily="34" charset="0"/>
                  <a:buChar char="•"/>
                </a:pPr>
                <a14:m>
                  <m:oMath xmlns:m="http://schemas.openxmlformats.org/officeDocument/2006/math">
                    <m:sSubSup>
                      <m:sSubSupPr>
                        <m:ctrlPr>
                          <a:rPr lang="en-IN" sz="2000" b="1" i="1" dirty="0" smtClean="0">
                            <a:solidFill>
                              <a:schemeClr val="accent1"/>
                            </a:solidFill>
                            <a:latin typeface="Cambria Math" panose="02040503050406030204" pitchFamily="18" charset="0"/>
                          </a:rPr>
                        </m:ctrlPr>
                      </m:sSubSupPr>
                      <m:e>
                        <m:r>
                          <a:rPr lang="en-IN" sz="2000" b="1" i="1" dirty="0" smtClean="0">
                            <a:solidFill>
                              <a:schemeClr val="accent1"/>
                            </a:solidFill>
                            <a:latin typeface="Cambria Math" panose="02040503050406030204" pitchFamily="18" charset="0"/>
                          </a:rPr>
                          <m:t>𝝁</m:t>
                        </m:r>
                      </m:e>
                      <m:sub>
                        <m:r>
                          <a:rPr lang="en-IN" sz="2000" b="1" i="1" dirty="0" err="1" smtClean="0">
                            <a:solidFill>
                              <a:schemeClr val="accent1"/>
                            </a:solidFill>
                            <a:latin typeface="Cambria Math" panose="02040503050406030204" pitchFamily="18" charset="0"/>
                          </a:rPr>
                          <m:t>𝒑</m:t>
                        </m:r>
                        <m:r>
                          <a:rPr lang="en-IN" sz="2000" b="1" i="1" dirty="0" smtClean="0">
                            <a:solidFill>
                              <a:schemeClr val="accent1"/>
                            </a:solidFill>
                            <a:latin typeface="Cambria Math" panose="02040503050406030204" pitchFamily="18" charset="0"/>
                          </a:rPr>
                          <m:t>′</m:t>
                        </m:r>
                      </m:sub>
                      <m:sup>
                        <m:r>
                          <a:rPr lang="en-IN" sz="2000" b="1" i="1" dirty="0" smtClean="0">
                            <a:solidFill>
                              <a:schemeClr val="accent1"/>
                            </a:solidFill>
                            <a:latin typeface="Cambria Math" panose="02040503050406030204" pitchFamily="18" charset="0"/>
                          </a:rPr>
                          <m:t>𝒓</m:t>
                        </m:r>
                      </m:sup>
                    </m:sSubSup>
                    <m:r>
                      <a:rPr lang="en-IN" sz="2000" b="1" i="1" dirty="0" smtClean="0">
                        <a:solidFill>
                          <a:schemeClr val="accent1"/>
                        </a:solidFill>
                        <a:latin typeface="Cambria Math" panose="02040503050406030204" pitchFamily="18" charset="0"/>
                      </a:rPr>
                      <m:t> →</m:t>
                    </m:r>
                  </m:oMath>
                </a14:m>
                <a:r>
                  <a:rPr lang="en-IN" sz="2000" b="1" i="1" dirty="0">
                    <a:solidFill>
                      <a:schemeClr val="accent1"/>
                    </a:solidFill>
                    <a:latin typeface="Cambria Math" panose="02040503050406030204" pitchFamily="18" charset="0"/>
                  </a:rPr>
                  <a:t> </a:t>
                </a:r>
                <a14:m>
                  <m:oMath xmlns:m="http://schemas.openxmlformats.org/officeDocument/2006/math">
                    <m:sSub>
                      <m:sSubPr>
                        <m:ctrlPr>
                          <a:rPr lang="en-IN" sz="2000" b="1" i="1" dirty="0" smtClean="0">
                            <a:solidFill>
                              <a:schemeClr val="accent1"/>
                            </a:solidFill>
                            <a:latin typeface="Cambria Math" panose="02040503050406030204" pitchFamily="18" charset="0"/>
                          </a:rPr>
                        </m:ctrlPr>
                      </m:sSubPr>
                      <m:e>
                        <m:r>
                          <a:rPr lang="en-IN" sz="2000" b="1" i="1" dirty="0" smtClean="0">
                            <a:solidFill>
                              <a:schemeClr val="accent1"/>
                            </a:solidFill>
                            <a:latin typeface="Cambria Math" panose="02040503050406030204" pitchFamily="18" charset="0"/>
                          </a:rPr>
                          <m:t>𝝁</m:t>
                        </m:r>
                      </m:e>
                      <m:sub>
                        <m:r>
                          <a:rPr lang="en-IN" sz="2000" b="1" i="1" dirty="0" smtClean="0">
                            <a:solidFill>
                              <a:schemeClr val="accent1"/>
                            </a:solidFill>
                            <a:latin typeface="Cambria Math" panose="02040503050406030204" pitchFamily="18" charset="0"/>
                          </a:rPr>
                          <m:t>𝒑</m:t>
                        </m:r>
                        <m:r>
                          <a:rPr lang="en-IN" sz="2000" b="1" i="1" dirty="0" smtClean="0">
                            <a:solidFill>
                              <a:schemeClr val="accent1"/>
                            </a:solidFill>
                            <a:latin typeface="Cambria Math" panose="02040503050406030204" pitchFamily="18" charset="0"/>
                          </a:rPr>
                          <m:t>′</m:t>
                        </m:r>
                      </m:sub>
                    </m:sSub>
                  </m:oMath>
                </a14:m>
                <a:r>
                  <a:rPr lang="en-IN" sz="2000" b="1" i="1" dirty="0">
                    <a:solidFill>
                      <a:schemeClr val="accent1"/>
                    </a:solidFill>
                    <a:latin typeface="Cambria Math" panose="02040503050406030204" pitchFamily="18" charset="0"/>
                  </a:rPr>
                  <a:t>(construction phase)</a:t>
                </a:r>
              </a:p>
              <a:p>
                <a:pPr marL="285750" indent="-285750">
                  <a:buFont typeface="Arial" panose="020B0604020202020204" pitchFamily="34" charset="0"/>
                  <a:buChar char="•"/>
                </a:pPr>
                <a14:m>
                  <m:oMath xmlns:m="http://schemas.openxmlformats.org/officeDocument/2006/math">
                    <m:sSub>
                      <m:sSubPr>
                        <m:ctrlPr>
                          <a:rPr lang="en-IN" sz="2000" b="1" i="1" dirty="0" smtClean="0">
                            <a:solidFill>
                              <a:schemeClr val="accent1"/>
                            </a:solidFill>
                            <a:latin typeface="Cambria Math" panose="02040503050406030204" pitchFamily="18" charset="0"/>
                          </a:rPr>
                        </m:ctrlPr>
                      </m:sSubPr>
                      <m:e>
                        <m:r>
                          <a:rPr lang="en-IN" sz="2000" b="1" i="1" dirty="0" smtClean="0">
                            <a:solidFill>
                              <a:schemeClr val="accent1"/>
                            </a:solidFill>
                            <a:latin typeface="Cambria Math" panose="02040503050406030204" pitchFamily="18" charset="0"/>
                          </a:rPr>
                          <m:t>𝝁</m:t>
                        </m:r>
                      </m:e>
                      <m:sub>
                        <m:r>
                          <a:rPr lang="en-IN" sz="2000" b="1" i="1" dirty="0" smtClean="0">
                            <a:solidFill>
                              <a:schemeClr val="accent1"/>
                            </a:solidFill>
                            <a:latin typeface="Cambria Math" panose="02040503050406030204" pitchFamily="18" charset="0"/>
                          </a:rPr>
                          <m:t>𝒑</m:t>
                        </m:r>
                        <m:r>
                          <a:rPr lang="en-IN" sz="2000" b="1" i="1" dirty="0" smtClean="0">
                            <a:solidFill>
                              <a:schemeClr val="accent1"/>
                            </a:solidFill>
                            <a:latin typeface="Cambria Math" panose="02040503050406030204" pitchFamily="18" charset="0"/>
                          </a:rPr>
                          <m:t>′</m:t>
                        </m:r>
                      </m:sub>
                    </m:sSub>
                    <m:r>
                      <a:rPr lang="en-IN" sz="2000" b="1" i="1" dirty="0" smtClean="0">
                        <a:solidFill>
                          <a:schemeClr val="accent1"/>
                        </a:solidFill>
                        <a:latin typeface="Cambria Math" panose="02040503050406030204" pitchFamily="18" charset="0"/>
                      </a:rPr>
                      <m:t> </m:t>
                    </m:r>
                    <m:r>
                      <m:rPr>
                        <m:sty m:val="p"/>
                      </m:rPr>
                      <a:rPr lang="en-IN" sz="2000" b="1" i="1" dirty="0" smtClean="0">
                        <a:solidFill>
                          <a:schemeClr val="accent1"/>
                        </a:solidFill>
                        <a:latin typeface="Cambria Math" panose="02040503050406030204" pitchFamily="18" charset="0"/>
                      </a:rPr>
                      <m:t>is</m:t>
                    </m:r>
                    <m:r>
                      <a:rPr lang="en-IN" sz="2000" b="1" i="1" dirty="0" smtClean="0">
                        <a:solidFill>
                          <a:schemeClr val="accent1"/>
                        </a:solidFill>
                        <a:latin typeface="Cambria Math" panose="02040503050406030204" pitchFamily="18" charset="0"/>
                      </a:rPr>
                      <m:t> </m:t>
                    </m:r>
                    <m:r>
                      <m:rPr>
                        <m:sty m:val="p"/>
                      </m:rPr>
                      <a:rPr lang="en-IN" sz="2000" b="1" i="1" dirty="0" smtClean="0">
                        <a:solidFill>
                          <a:schemeClr val="accent1"/>
                        </a:solidFill>
                        <a:latin typeface="Cambria Math" panose="02040503050406030204" pitchFamily="18" charset="0"/>
                      </a:rPr>
                      <m:t>a</m:t>
                    </m:r>
                    <m:r>
                      <a:rPr lang="en-IN" sz="2000" b="1" i="1" dirty="0" smtClean="0">
                        <a:solidFill>
                          <a:schemeClr val="accent1"/>
                        </a:solidFill>
                        <a:latin typeface="Cambria Math" panose="02040503050406030204" pitchFamily="18" charset="0"/>
                      </a:rPr>
                      <m:t> </m:t>
                    </m:r>
                    <m:r>
                      <m:rPr>
                        <m:sty m:val="p"/>
                      </m:rPr>
                      <a:rPr lang="en-IN" sz="2000" b="1" i="1" dirty="0" smtClean="0">
                        <a:solidFill>
                          <a:schemeClr val="accent1"/>
                        </a:solidFill>
                        <a:latin typeface="Cambria Math" panose="02040503050406030204" pitchFamily="18" charset="0"/>
                      </a:rPr>
                      <m:t>computation</m:t>
                    </m:r>
                    <m:r>
                      <a:rPr lang="en-IN" sz="2000" b="1" i="1" dirty="0" smtClean="0">
                        <a:solidFill>
                          <a:schemeClr val="accent1"/>
                        </a:solidFill>
                        <a:latin typeface="Cambria Math" panose="02040503050406030204" pitchFamily="18" charset="0"/>
                      </a:rPr>
                      <m:t>,</m:t>
                    </m:r>
                    <m:r>
                      <m:rPr>
                        <m:sty m:val="p"/>
                      </m:rPr>
                      <a:rPr lang="en-IN" sz="2000" b="1" i="1" dirty="0" smtClean="0">
                        <a:solidFill>
                          <a:schemeClr val="accent1"/>
                        </a:solidFill>
                        <a:latin typeface="Cambria Math" panose="02040503050406030204" pitchFamily="18" charset="0"/>
                      </a:rPr>
                      <m:t>i</m:t>
                    </m:r>
                    <m:r>
                      <a:rPr lang="en-IN" sz="2000" b="1" i="1" dirty="0" smtClean="0">
                        <a:solidFill>
                          <a:schemeClr val="accent1"/>
                        </a:solidFill>
                        <a:latin typeface="Cambria Math" panose="02040503050406030204" pitchFamily="18" charset="0"/>
                      </a:rPr>
                      <m:t>.</m:t>
                    </m:r>
                    <m:r>
                      <m:rPr>
                        <m:sty m:val="p"/>
                      </m:rPr>
                      <a:rPr lang="en-IN" sz="2000" b="1" i="1" dirty="0" smtClean="0">
                        <a:solidFill>
                          <a:schemeClr val="accent1"/>
                        </a:solidFill>
                        <a:latin typeface="Cambria Math" panose="02040503050406030204" pitchFamily="18" charset="0"/>
                      </a:rPr>
                      <m:t>e</m:t>
                    </m:r>
                    <m:r>
                      <a:rPr lang="en-IN" sz="2000" b="1" i="1" dirty="0" smtClean="0">
                        <a:solidFill>
                          <a:schemeClr val="accent1"/>
                        </a:solidFill>
                        <a:latin typeface="Cambria Math" panose="02040503050406030204" pitchFamily="18" charset="0"/>
                      </a:rPr>
                      <m:t>.,</m:t>
                    </m:r>
                  </m:oMath>
                </a14:m>
                <a:r>
                  <a:rPr lang="en-IN" sz="2000" dirty="0">
                    <a:solidFill>
                      <a:schemeClr val="accent1"/>
                    </a:solidFill>
                    <a:latin typeface="Cambria Math" panose="02040503050406030204" pitchFamily="18" charset="0"/>
                    <a:ea typeface="Cambria Math" panose="02040503050406030204" pitchFamily="18" charset="0"/>
                  </a:rPr>
                  <a:t> satisfied the definition of a computation.</a:t>
                </a:r>
              </a:p>
              <a:p>
                <a:endParaRPr lang="en-IN" dirty="0"/>
              </a:p>
            </p:txBody>
          </p:sp>
        </mc:Choice>
        <mc:Fallback xmlns="">
          <p:sp>
            <p:nvSpPr>
              <p:cNvPr id="7" name="TextBox 6">
                <a:extLst>
                  <a:ext uri="{FF2B5EF4-FFF2-40B4-BE49-F238E27FC236}">
                    <a16:creationId xmlns:a16="http://schemas.microsoft.com/office/drawing/2014/main" id="{A72338FC-0CB5-2704-DDE2-30E8E3420FA9}"/>
                  </a:ext>
                </a:extLst>
              </p:cNvPr>
              <p:cNvSpPr txBox="1">
                <a:spLocks noRot="1" noChangeAspect="1" noMove="1" noResize="1" noEditPoints="1" noAdjustHandles="1" noChangeArrowheads="1" noChangeShapeType="1" noTextEdit="1"/>
              </p:cNvSpPr>
              <p:nvPr/>
            </p:nvSpPr>
            <p:spPr>
              <a:xfrm>
                <a:off x="7376206" y="4168259"/>
                <a:ext cx="4476750" cy="2018245"/>
              </a:xfrm>
              <a:prstGeom prst="rect">
                <a:avLst/>
              </a:prstGeom>
              <a:blipFill>
                <a:blip r:embed="rId6"/>
                <a:stretch>
                  <a:fillRect l="-1226" t="-2115"/>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0128F2C2-B1D8-0AC5-F6C5-0FA7687FA893}"/>
              </a:ext>
            </a:extLst>
          </p:cNvPr>
          <p:cNvSpPr txBox="1"/>
          <p:nvPr/>
        </p:nvSpPr>
        <p:spPr>
          <a:xfrm>
            <a:off x="6934200" y="3785711"/>
            <a:ext cx="1787990" cy="369332"/>
          </a:xfrm>
          <a:prstGeom prst="rect">
            <a:avLst/>
          </a:prstGeom>
          <a:noFill/>
        </p:spPr>
        <p:txBody>
          <a:bodyPr wrap="none" rtlCol="0">
            <a:spAutoFit/>
          </a:bodyPr>
          <a:lstStyle/>
          <a:p>
            <a:pPr marL="285750" indent="-285750">
              <a:buFont typeface="Arial" panose="020B0604020202020204" pitchFamily="34" charset="0"/>
              <a:buChar char="•"/>
            </a:pPr>
            <a:r>
              <a:rPr lang="en-IN" b="1" dirty="0"/>
              <a:t>Proof sketch</a:t>
            </a:r>
          </a:p>
        </p:txBody>
      </p:sp>
    </p:spTree>
    <p:custDataLst>
      <p:tags r:id="rId1"/>
    </p:custDataLst>
    <p:extLst>
      <p:ext uri="{BB962C8B-B14F-4D97-AF65-F5344CB8AC3E}">
        <p14:creationId xmlns:p14="http://schemas.microsoft.com/office/powerpoint/2010/main" val="7156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E6DBD4E-17B3-3427-C8AA-A3E9C07F430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DAC7FB2-6999-9C3C-5820-3BE0EA8583B1}"/>
              </a:ext>
            </a:extLst>
          </p:cNvPr>
          <p:cNvSpPr>
            <a:spLocks noGrp="1"/>
          </p:cNvSpPr>
          <p:nvPr>
            <p:ph type="title"/>
          </p:nvPr>
        </p:nvSpPr>
        <p:spPr>
          <a:xfrm>
            <a:off x="609600" y="90547"/>
            <a:ext cx="5943600" cy="1776484"/>
          </a:xfrm>
        </p:spPr>
        <p:txBody>
          <a:bodyPr vert="horz" lIns="91440" tIns="45720" rIns="91440" bIns="45720" rtlCol="0" anchor="b">
            <a:normAutofit/>
          </a:bodyPr>
          <a:lstStyle/>
          <a:p>
            <a:r>
              <a:rPr lang="en-US" sz="5400" dirty="0"/>
              <a:t>Equivalence checking</a:t>
            </a:r>
          </a:p>
        </p:txBody>
      </p:sp>
      <p:pic>
        <p:nvPicPr>
          <p:cNvPr id="3" name="Content Placeholder 2" descr="A diagram of a different type of substance&#10;&#10;AI-generated content may be incorrect.">
            <a:extLst>
              <a:ext uri="{FF2B5EF4-FFF2-40B4-BE49-F238E27FC236}">
                <a16:creationId xmlns:a16="http://schemas.microsoft.com/office/drawing/2014/main" id="{F9A8F427-B1A9-341A-22CE-1F5B9BB2A469}"/>
              </a:ext>
            </a:extLst>
          </p:cNvPr>
          <p:cNvPicPr>
            <a:picLocks noGrp="1" noChangeAspect="1"/>
          </p:cNvPicPr>
          <p:nvPr>
            <p:ph sz="half" idx="1"/>
          </p:nvPr>
        </p:nvPicPr>
        <p:blipFill>
          <a:blip r:embed="rId4"/>
          <a:stretch>
            <a:fillRect/>
          </a:stretch>
        </p:blipFill>
        <p:spPr>
          <a:xfrm>
            <a:off x="838200" y="2592109"/>
            <a:ext cx="5181600" cy="2818370"/>
          </a:xfrm>
          <a:effectLst>
            <a:innerShdw blurRad="114300">
              <a:prstClr val="black"/>
            </a:innerShdw>
          </a:effectLst>
        </p:spPr>
      </p:pic>
      <p:pic>
        <p:nvPicPr>
          <p:cNvPr id="12" name="Content Placeholder 11" descr="A diagram of a machine&#10;&#10;AI-generated content may be incorrect.">
            <a:extLst>
              <a:ext uri="{FF2B5EF4-FFF2-40B4-BE49-F238E27FC236}">
                <a16:creationId xmlns:a16="http://schemas.microsoft.com/office/drawing/2014/main" id="{196E4130-F783-7FE8-1486-7D4B86C2AA3E}"/>
              </a:ext>
            </a:extLst>
          </p:cNvPr>
          <p:cNvPicPr>
            <a:picLocks noGrp="1" noChangeAspect="1"/>
          </p:cNvPicPr>
          <p:nvPr>
            <p:ph sz="half" idx="2"/>
          </p:nvPr>
        </p:nvPicPr>
        <p:blipFill>
          <a:blip r:embed="rId5"/>
          <a:stretch>
            <a:fillRect/>
          </a:stretch>
        </p:blipFill>
        <p:spPr>
          <a:xfrm>
            <a:off x="7010402" y="0"/>
            <a:ext cx="5043917" cy="3189325"/>
          </a:xfrm>
          <a:prstGeom prst="rect">
            <a:avLst/>
          </a:prstGeom>
        </p:spPr>
      </p:pic>
      <p:sp>
        <p:nvSpPr>
          <p:cNvPr id="4" name="Date Placeholder 3">
            <a:extLst>
              <a:ext uri="{FF2B5EF4-FFF2-40B4-BE49-F238E27FC236}">
                <a16:creationId xmlns:a16="http://schemas.microsoft.com/office/drawing/2014/main" id="{8374E263-992F-601F-08F4-95057FB48585}"/>
              </a:ext>
            </a:extLst>
          </p:cNvPr>
          <p:cNvSpPr>
            <a:spLocks noGrp="1"/>
          </p:cNvSpPr>
          <p:nvPr>
            <p:ph type="dt" sz="half" idx="10"/>
          </p:nvPr>
        </p:nvSpPr>
        <p:spPr/>
        <p:txBody>
          <a:bodyPr vert="horz" lIns="91440" tIns="45720" rIns="91440" bIns="45720" rtlCol="0" anchor="ctr">
            <a:normAutofit/>
          </a:bodyPr>
          <a:lstStyle/>
          <a:p>
            <a:pPr>
              <a:spcAft>
                <a:spcPts val="600"/>
              </a:spcAft>
            </a:pPr>
            <a:fld id="{AEBF0160-F6DC-A548-8445-DA3F5F1F50FD}" type="datetime1">
              <a:rPr lang="en-US" smtClean="0">
                <a:solidFill>
                  <a:schemeClr val="tx1">
                    <a:tint val="75000"/>
                  </a:schemeClr>
                </a:solidFill>
              </a:rPr>
              <a:pPr>
                <a:spcAft>
                  <a:spcPts val="600"/>
                </a:spcAft>
              </a:pPr>
              <a:t>5/11/2026</a:t>
            </a:fld>
            <a:endParaRPr lang="en-US">
              <a:solidFill>
                <a:schemeClr val="tx1">
                  <a:tint val="75000"/>
                </a:schemeClr>
              </a:solidFill>
            </a:endParaRPr>
          </a:p>
        </p:txBody>
      </p:sp>
      <p:sp>
        <p:nvSpPr>
          <p:cNvPr id="5" name="Slide Number Placeholder 4">
            <a:extLst>
              <a:ext uri="{FF2B5EF4-FFF2-40B4-BE49-F238E27FC236}">
                <a16:creationId xmlns:a16="http://schemas.microsoft.com/office/drawing/2014/main" id="{191FB0AF-E4FC-6784-46DB-ABF297F4A06E}"/>
              </a:ext>
            </a:extLst>
          </p:cNvPr>
          <p:cNvSpPr>
            <a:spLocks noGrp="1"/>
          </p:cNvSpPr>
          <p:nvPr>
            <p:ph type="sldNum" sz="quarter" idx="12"/>
          </p:nvPr>
        </p:nvSpPr>
        <p:spPr/>
        <p:txBody>
          <a:bodyPr vert="horz" lIns="91440" tIns="45720" rIns="91440" bIns="45720" rtlCol="0" anchor="ctr">
            <a:normAutofit/>
          </a:bodyPr>
          <a:lstStyle/>
          <a:p>
            <a:pPr>
              <a:spcAft>
                <a:spcPts val="600"/>
              </a:spcAft>
            </a:pPr>
            <a:fld id="{C1FF6DA9-008F-8B48-92A6-B652298478BF}" type="slidenum">
              <a:rPr lang="en-US" smtClean="0">
                <a:solidFill>
                  <a:schemeClr val="tx1">
                    <a:tint val="75000"/>
                  </a:schemeClr>
                </a:solidFill>
              </a:rPr>
              <a:pPr>
                <a:spcAft>
                  <a:spcPts val="600"/>
                </a:spcAft>
              </a:pPr>
              <a:t>26</a:t>
            </a:fld>
            <a:endParaRPr lang="en-US">
              <a:solidFill>
                <a:schemeClr val="tx1">
                  <a:tint val="75000"/>
                </a:schemeClr>
              </a:solidFill>
            </a:endParaRPr>
          </a:p>
        </p:txBody>
      </p:sp>
      <p:pic>
        <p:nvPicPr>
          <p:cNvPr id="13" name="Picture 12" descr="A math equations on a blue background">
            <a:extLst>
              <a:ext uri="{FF2B5EF4-FFF2-40B4-BE49-F238E27FC236}">
                <a16:creationId xmlns:a16="http://schemas.microsoft.com/office/drawing/2014/main" id="{197104AC-C880-FFA7-1368-CC7BF63B0A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4731" y="3103600"/>
            <a:ext cx="4881994" cy="911192"/>
          </a:xfrm>
          <a:prstGeom prst="rect">
            <a:avLst/>
          </a:prstGeom>
        </p:spPr>
      </p:pic>
      <p:pic>
        <p:nvPicPr>
          <p:cNvPr id="10" name="Content Placeholder 9" descr="A diagram of a machine&#10;&#10;AI-generated content may be incorrect.">
            <a:extLst>
              <a:ext uri="{FF2B5EF4-FFF2-40B4-BE49-F238E27FC236}">
                <a16:creationId xmlns:a16="http://schemas.microsoft.com/office/drawing/2014/main" id="{19AB0680-58DE-AA9A-DA9A-8FD287BBB5B8}"/>
              </a:ext>
            </a:extLst>
          </p:cNvPr>
          <p:cNvPicPr>
            <a:picLocks noChangeAspect="1"/>
          </p:cNvPicPr>
          <p:nvPr/>
        </p:nvPicPr>
        <p:blipFill>
          <a:blip r:embed="rId7"/>
          <a:stretch>
            <a:fillRect/>
          </a:stretch>
        </p:blipFill>
        <p:spPr>
          <a:xfrm>
            <a:off x="7029450" y="4237042"/>
            <a:ext cx="5024869" cy="2141608"/>
          </a:xfrm>
          <a:prstGeom prst="rect">
            <a:avLst/>
          </a:prstGeom>
        </p:spPr>
      </p:pic>
    </p:spTree>
    <p:custDataLst>
      <p:tags r:id="rId1"/>
    </p:custDataLst>
    <p:extLst>
      <p:ext uri="{BB962C8B-B14F-4D97-AF65-F5344CB8AC3E}">
        <p14:creationId xmlns:p14="http://schemas.microsoft.com/office/powerpoint/2010/main" val="37832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94F2-58D4-1739-2583-BB28A53BE4D8}"/>
              </a:ext>
            </a:extLst>
          </p:cNvPr>
          <p:cNvSpPr>
            <a:spLocks noGrp="1"/>
          </p:cNvSpPr>
          <p:nvPr>
            <p:ph type="title"/>
          </p:nvPr>
        </p:nvSpPr>
        <p:spPr/>
        <p:txBody>
          <a:bodyPr/>
          <a:lstStyle/>
          <a:p>
            <a:r>
              <a:rPr lang="en-IN" dirty="0"/>
              <a:t>Results</a:t>
            </a:r>
          </a:p>
        </p:txBody>
      </p:sp>
      <p:pic>
        <p:nvPicPr>
          <p:cNvPr id="7" name="Content Placeholder 6" descr="A graph of different colored bars&#10;&#10;AI-generated content may be incorrect.">
            <a:extLst>
              <a:ext uri="{FF2B5EF4-FFF2-40B4-BE49-F238E27FC236}">
                <a16:creationId xmlns:a16="http://schemas.microsoft.com/office/drawing/2014/main" id="{1EBDD972-FFA8-D90B-DA1E-4C9261EFAD63}"/>
              </a:ext>
            </a:extLst>
          </p:cNvPr>
          <p:cNvPicPr>
            <a:picLocks noGrp="1" noChangeAspect="1"/>
          </p:cNvPicPr>
          <p:nvPr>
            <p:ph idx="1"/>
          </p:nvPr>
        </p:nvPicPr>
        <p:blipFill>
          <a:blip r:embed="rId3"/>
          <a:stretch>
            <a:fillRect/>
          </a:stretch>
        </p:blipFill>
        <p:spPr>
          <a:xfrm>
            <a:off x="345151" y="1889341"/>
            <a:ext cx="5893724" cy="4035209"/>
          </a:xfrm>
        </p:spPr>
      </p:pic>
      <p:sp>
        <p:nvSpPr>
          <p:cNvPr id="4" name="Date Placeholder 3">
            <a:extLst>
              <a:ext uri="{FF2B5EF4-FFF2-40B4-BE49-F238E27FC236}">
                <a16:creationId xmlns:a16="http://schemas.microsoft.com/office/drawing/2014/main" id="{B92B8C73-4F10-A25B-29C8-B59888108663}"/>
              </a:ext>
            </a:extLst>
          </p:cNvPr>
          <p:cNvSpPr>
            <a:spLocks noGrp="1"/>
          </p:cNvSpPr>
          <p:nvPr>
            <p:ph type="dt" sz="half" idx="10"/>
          </p:nvPr>
        </p:nvSpPr>
        <p:spPr/>
        <p:txBody>
          <a:bodyPr/>
          <a:lstStyle/>
          <a:p>
            <a:fld id="{AEBF0160-F6DC-A548-8445-DA3F5F1F50FD}" type="datetime1">
              <a:rPr lang="en-US" smtClean="0"/>
              <a:t>5/11/2026</a:t>
            </a:fld>
            <a:endParaRPr lang="en-US"/>
          </a:p>
        </p:txBody>
      </p:sp>
      <p:sp>
        <p:nvSpPr>
          <p:cNvPr id="5" name="Slide Number Placeholder 4">
            <a:extLst>
              <a:ext uri="{FF2B5EF4-FFF2-40B4-BE49-F238E27FC236}">
                <a16:creationId xmlns:a16="http://schemas.microsoft.com/office/drawing/2014/main" id="{507ED348-E609-CFE6-5598-914C4282251A}"/>
              </a:ext>
            </a:extLst>
          </p:cNvPr>
          <p:cNvSpPr>
            <a:spLocks noGrp="1"/>
          </p:cNvSpPr>
          <p:nvPr>
            <p:ph type="sldNum" sz="quarter" idx="12"/>
          </p:nvPr>
        </p:nvSpPr>
        <p:spPr/>
        <p:txBody>
          <a:bodyPr/>
          <a:lstStyle/>
          <a:p>
            <a:fld id="{C1FF6DA9-008F-8B48-92A6-B652298478BF}" type="slidenum">
              <a:rPr lang="en-US" smtClean="0"/>
              <a:t>27</a:t>
            </a:fld>
            <a:endParaRPr lang="en-US"/>
          </a:p>
        </p:txBody>
      </p:sp>
      <p:sp>
        <p:nvSpPr>
          <p:cNvPr id="8" name="Content Placeholder 2">
            <a:extLst>
              <a:ext uri="{FF2B5EF4-FFF2-40B4-BE49-F238E27FC236}">
                <a16:creationId xmlns:a16="http://schemas.microsoft.com/office/drawing/2014/main" id="{2E0E6809-5D97-9FF2-D553-8C20A8246544}"/>
              </a:ext>
            </a:extLst>
          </p:cNvPr>
          <p:cNvSpPr txBox="1">
            <a:spLocks/>
          </p:cNvSpPr>
          <p:nvPr/>
        </p:nvSpPr>
        <p:spPr>
          <a:xfrm>
            <a:off x="7077075" y="1847850"/>
            <a:ext cx="48577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dirty="0">
                <a:solidFill>
                  <a:schemeClr val="accent2">
                    <a:lumMod val="75000"/>
                  </a:schemeClr>
                </a:solidFill>
              </a:rPr>
              <a:t>Testing effort reduction</a:t>
            </a:r>
          </a:p>
          <a:p>
            <a:pPr marL="742950" lvl="1" indent="-285750"/>
            <a:r>
              <a:rPr lang="en-US" dirty="0">
                <a:solidFill>
                  <a:schemeClr val="accent2">
                    <a:lumMod val="75000"/>
                  </a:schemeClr>
                </a:solidFill>
              </a:rPr>
              <a:t>60-70% cases (report from business team)</a:t>
            </a:r>
          </a:p>
          <a:p>
            <a:pPr marL="285750" indent="-285750"/>
            <a:r>
              <a:rPr lang="en-US" dirty="0">
                <a:solidFill>
                  <a:schemeClr val="accent2">
                    <a:lumMod val="75000"/>
                  </a:schemeClr>
                </a:solidFill>
              </a:rPr>
              <a:t>Migration assistance</a:t>
            </a:r>
          </a:p>
          <a:p>
            <a:pPr marL="285750" indent="-285750"/>
            <a:r>
              <a:rPr lang="en-US" dirty="0">
                <a:solidFill>
                  <a:schemeClr val="accent2">
                    <a:lumMod val="75000"/>
                  </a:schemeClr>
                </a:solidFill>
              </a:rPr>
              <a:t>Noteworthy Capabilities</a:t>
            </a:r>
          </a:p>
          <a:p>
            <a:pPr marL="742950" lvl="1" indent="-285750"/>
            <a:r>
              <a:rPr lang="en-US" dirty="0">
                <a:solidFill>
                  <a:schemeClr val="accent2">
                    <a:lumMod val="75000"/>
                  </a:schemeClr>
                </a:solidFill>
              </a:rPr>
              <a:t>Data type migration</a:t>
            </a:r>
          </a:p>
          <a:p>
            <a:pPr marL="742950" lvl="1" indent="-285750"/>
            <a:r>
              <a:rPr lang="en-US" dirty="0">
                <a:solidFill>
                  <a:schemeClr val="accent2">
                    <a:lumMod val="75000"/>
                  </a:schemeClr>
                </a:solidFill>
              </a:rPr>
              <a:t>Uniform and non uniform code motion during migration</a:t>
            </a:r>
          </a:p>
          <a:p>
            <a:pPr marL="742950" lvl="1" indent="-285750"/>
            <a:r>
              <a:rPr lang="en-US" dirty="0">
                <a:solidFill>
                  <a:schemeClr val="accent2">
                    <a:lumMod val="75000"/>
                  </a:schemeClr>
                </a:solidFill>
              </a:rPr>
              <a:t>Code motion across loop</a:t>
            </a:r>
          </a:p>
          <a:p>
            <a:endParaRPr lang="en-IN" dirty="0"/>
          </a:p>
        </p:txBody>
      </p:sp>
    </p:spTree>
    <p:extLst>
      <p:ext uri="{BB962C8B-B14F-4D97-AF65-F5344CB8AC3E}">
        <p14:creationId xmlns:p14="http://schemas.microsoft.com/office/powerpoint/2010/main" val="3284100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5DF5A3-D757-D309-52DF-CD851CF8144E}"/>
              </a:ext>
            </a:extLst>
          </p:cNvPr>
          <p:cNvSpPr>
            <a:spLocks noGrp="1"/>
          </p:cNvSpPr>
          <p:nvPr>
            <p:ph type="title"/>
          </p:nvPr>
        </p:nvSpPr>
        <p:spPr>
          <a:xfrm>
            <a:off x="7935402" y="743447"/>
            <a:ext cx="3445765" cy="3692028"/>
          </a:xfrm>
          <a:noFill/>
        </p:spPr>
        <p:txBody>
          <a:bodyPr vert="horz" lIns="91440" tIns="45720" rIns="91440" bIns="45720" rtlCol="0" anchor="b">
            <a:normAutofit/>
          </a:bodyPr>
          <a:lstStyle/>
          <a:p>
            <a:r>
              <a:rPr lang="en-US" sz="5200" b="1"/>
              <a:t>Thank You</a:t>
            </a:r>
          </a:p>
        </p:txBody>
      </p:sp>
      <p:pic>
        <p:nvPicPr>
          <p:cNvPr id="10" name="Picture Placeholder 9">
            <a:extLst>
              <a:ext uri="{FF2B5EF4-FFF2-40B4-BE49-F238E27FC236}">
                <a16:creationId xmlns:a16="http://schemas.microsoft.com/office/drawing/2014/main" id="{641C51E7-5DB2-BF45-BBC0-972FC8FCB6B0}"/>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artisticPaintBrush/>
                    </a14:imgEffect>
                  </a14:imgLayer>
                </a14:imgProps>
              </a:ext>
            </a:extLst>
          </a:blip>
          <a:srcRect t="9271" b="19806"/>
          <a:stretch>
            <a:fillRect/>
          </a:stretch>
        </p:blipFill>
        <p:spPr>
          <a:xfrm>
            <a:off x="1" y="10"/>
            <a:ext cx="7500025" cy="6857990"/>
          </a:xfrm>
          <a:prstGeom prst="rect">
            <a:avLst/>
          </a:prstGeom>
        </p:spPr>
      </p:pic>
      <p:sp>
        <p:nvSpPr>
          <p:cNvPr id="5" name="Date Placeholder 4">
            <a:extLst>
              <a:ext uri="{FF2B5EF4-FFF2-40B4-BE49-F238E27FC236}">
                <a16:creationId xmlns:a16="http://schemas.microsoft.com/office/drawing/2014/main" id="{13E943C4-BA98-05FF-BFC0-B3A6C8BCC4BE}"/>
              </a:ext>
            </a:extLst>
          </p:cNvPr>
          <p:cNvSpPr>
            <a:spLocks noGrp="1"/>
          </p:cNvSpPr>
          <p:nvPr>
            <p:ph type="dt" sz="half" idx="10"/>
          </p:nvPr>
        </p:nvSpPr>
        <p:spPr>
          <a:xfrm>
            <a:off x="838200" y="6356350"/>
            <a:ext cx="2156946" cy="365125"/>
          </a:xfrm>
        </p:spPr>
        <p:txBody>
          <a:bodyPr vert="horz" lIns="91440" tIns="45720" rIns="91440" bIns="45720" rtlCol="0" anchor="ctr">
            <a:normAutofit/>
          </a:bodyPr>
          <a:lstStyle/>
          <a:p>
            <a:pPr>
              <a:spcAft>
                <a:spcPts val="600"/>
              </a:spcAft>
              <a:defRPr/>
            </a:pPr>
            <a:fld id="{E4A0405B-5329-2D4C-84D0-08F9C1F19AAF}" type="datetime1">
              <a:rPr lang="en-US">
                <a:solidFill>
                  <a:srgbClr val="FFFFFF"/>
                </a:solidFill>
                <a:latin typeface="Calibri" panose="020F0502020204030204"/>
              </a:rPr>
              <a:pPr>
                <a:spcAft>
                  <a:spcPts val="600"/>
                </a:spcAft>
                <a:defRPr/>
              </a:pPr>
              <a:t>5/11/2026</a:t>
            </a:fld>
            <a:endParaRPr lang="en-US">
              <a:solidFill>
                <a:srgbClr val="FFFFFF"/>
              </a:solidFill>
              <a:latin typeface="Calibri" panose="020F0502020204030204"/>
            </a:endParaRPr>
          </a:p>
        </p:txBody>
      </p:sp>
      <p:sp>
        <p:nvSpPr>
          <p:cNvPr id="6" name="Slide Number Placeholder 5">
            <a:extLst>
              <a:ext uri="{FF2B5EF4-FFF2-40B4-BE49-F238E27FC236}">
                <a16:creationId xmlns:a16="http://schemas.microsoft.com/office/drawing/2014/main" id="{C2A8F2CB-C014-5CA5-5954-44A436CB94DC}"/>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C1FF6DA9-008F-8B48-92A6-B652298478BF}" type="slidenum">
              <a:rPr lang="en-US">
                <a:solidFill>
                  <a:prstClr val="black">
                    <a:tint val="75000"/>
                  </a:prstClr>
                </a:solidFill>
                <a:latin typeface="Calibri" panose="020F0502020204030204"/>
              </a:rPr>
              <a:pPr>
                <a:spcAft>
                  <a:spcPts val="600"/>
                </a:spcAft>
                <a:defRPr/>
              </a:pPr>
              <a:t>28</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94477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43A8-A1EB-ADC1-D03E-FFEE0375758F}"/>
              </a:ext>
            </a:extLst>
          </p:cNvPr>
          <p:cNvSpPr>
            <a:spLocks noGrp="1"/>
          </p:cNvSpPr>
          <p:nvPr>
            <p:ph type="title"/>
          </p:nvPr>
        </p:nvSpPr>
        <p:spPr>
          <a:xfrm>
            <a:off x="153346" y="295275"/>
            <a:ext cx="4532952" cy="924172"/>
          </a:xfrm>
        </p:spPr>
        <p:txBody>
          <a:bodyPr anchor="b">
            <a:normAutofit fontScale="90000"/>
          </a:bodyPr>
          <a:lstStyle/>
          <a:p>
            <a:br>
              <a:rPr lang="en-IN" sz="3300" dirty="0"/>
            </a:br>
            <a:br>
              <a:rPr lang="en-IN" sz="3300" dirty="0"/>
            </a:br>
            <a:br>
              <a:rPr lang="en-IN" sz="3300" dirty="0"/>
            </a:br>
            <a:br>
              <a:rPr lang="en-IN" sz="3300" dirty="0"/>
            </a:br>
            <a:br>
              <a:rPr lang="en-IN" sz="3300" dirty="0"/>
            </a:br>
            <a:br>
              <a:rPr lang="en-IN" sz="3300" dirty="0"/>
            </a:br>
            <a:br>
              <a:rPr lang="en-IN" sz="3300" dirty="0"/>
            </a:br>
            <a:br>
              <a:rPr lang="en-IN" sz="3300" dirty="0"/>
            </a:br>
            <a:br>
              <a:rPr lang="en-IN" sz="3300" dirty="0"/>
            </a:br>
            <a:br>
              <a:rPr lang="en-IN" sz="3300" dirty="0"/>
            </a:br>
            <a:r>
              <a:rPr lang="en-IN" sz="3100" dirty="0"/>
              <a:t>PLC Compliance </a:t>
            </a:r>
            <a:r>
              <a:rPr lang="en-IN" sz="3100" dirty="0" err="1"/>
              <a:t>Programing</a:t>
            </a:r>
            <a:r>
              <a:rPr lang="en-IN" sz="3100" dirty="0"/>
              <a:t>  Languages (IEC 61131-3)</a:t>
            </a:r>
          </a:p>
        </p:txBody>
      </p:sp>
      <p:graphicFrame>
        <p:nvGraphicFramePr>
          <p:cNvPr id="13" name="Content Placeholder 2">
            <a:extLst>
              <a:ext uri="{FF2B5EF4-FFF2-40B4-BE49-F238E27FC236}">
                <a16:creationId xmlns:a16="http://schemas.microsoft.com/office/drawing/2014/main" id="{B0982D99-2C91-278E-E1C6-63340189F051}"/>
              </a:ext>
            </a:extLst>
          </p:cNvPr>
          <p:cNvGraphicFramePr>
            <a:graphicFrameLocks noGrp="1"/>
          </p:cNvGraphicFramePr>
          <p:nvPr>
            <p:ph idx="1"/>
            <p:extLst>
              <p:ext uri="{D42A27DB-BD31-4B8C-83A1-F6EECF244321}">
                <p14:modId xmlns:p14="http://schemas.microsoft.com/office/powerpoint/2010/main" val="847351735"/>
              </p:ext>
            </p:extLst>
          </p:nvPr>
        </p:nvGraphicFramePr>
        <p:xfrm>
          <a:off x="4686300" y="173038"/>
          <a:ext cx="7351713" cy="5989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AA6B3A3E-555A-43A5-57CB-B7DA8FFDFB20}"/>
              </a:ext>
            </a:extLst>
          </p:cNvPr>
          <p:cNvSpPr>
            <a:spLocks noGrp="1"/>
          </p:cNvSpPr>
          <p:nvPr>
            <p:ph type="dt" sz="half" idx="10"/>
          </p:nvPr>
        </p:nvSpPr>
        <p:spPr/>
        <p:txBody>
          <a:bodyPr anchor="ctr">
            <a:normAutofit/>
          </a:bodyPr>
          <a:lstStyle/>
          <a:p>
            <a:pPr>
              <a:spcAft>
                <a:spcPts val="600"/>
              </a:spcAft>
            </a:pPr>
            <a:fld id="{B5454915-7534-2748-8759-0AA8B7CF0756}" type="datetime1">
              <a:rPr lang="en-US" smtClean="0"/>
              <a:pPr>
                <a:spcAft>
                  <a:spcPts val="600"/>
                </a:spcAft>
              </a:pPr>
              <a:t>5/11/2026</a:t>
            </a:fld>
            <a:endParaRPr lang="en-US"/>
          </a:p>
        </p:txBody>
      </p:sp>
      <p:sp>
        <p:nvSpPr>
          <p:cNvPr id="5" name="Slide Number Placeholder 4">
            <a:extLst>
              <a:ext uri="{FF2B5EF4-FFF2-40B4-BE49-F238E27FC236}">
                <a16:creationId xmlns:a16="http://schemas.microsoft.com/office/drawing/2014/main" id="{09BC9207-66DB-BE31-79A6-88AF41FE7BC1}"/>
              </a:ext>
            </a:extLst>
          </p:cNvPr>
          <p:cNvSpPr>
            <a:spLocks noGrp="1"/>
          </p:cNvSpPr>
          <p:nvPr>
            <p:ph type="sldNum" sz="quarter" idx="12"/>
          </p:nvPr>
        </p:nvSpPr>
        <p:spPr/>
        <p:txBody>
          <a:bodyPr anchor="ctr">
            <a:normAutofit/>
          </a:bodyPr>
          <a:lstStyle/>
          <a:p>
            <a:pPr>
              <a:spcAft>
                <a:spcPts val="600"/>
              </a:spcAft>
            </a:pPr>
            <a:fld id="{C1FF6DA9-008F-8B48-92A6-B652298478BF}" type="slidenum">
              <a:rPr lang="en-US" smtClean="0"/>
              <a:pPr>
                <a:spcAft>
                  <a:spcPts val="600"/>
                </a:spcAft>
              </a:pPr>
              <a:t>3</a:t>
            </a:fld>
            <a:endParaRPr lang="en-US"/>
          </a:p>
        </p:txBody>
      </p:sp>
      <p:pic>
        <p:nvPicPr>
          <p:cNvPr id="23" name="Content Placeholder 22">
            <a:extLst>
              <a:ext uri="{FF2B5EF4-FFF2-40B4-BE49-F238E27FC236}">
                <a16:creationId xmlns:a16="http://schemas.microsoft.com/office/drawing/2014/main" id="{782908E0-CEF3-1D90-AFD4-7AB2D2E572A3}"/>
              </a:ext>
            </a:extLst>
          </p:cNvPr>
          <p:cNvPicPr>
            <a:picLocks noGrp="1" noChangeAspect="1"/>
          </p:cNvPicPr>
          <p:nvPr>
            <p:ph sz="quarter" idx="13"/>
          </p:nvPr>
        </p:nvPicPr>
        <p:blipFill>
          <a:blip r:embed="rId8"/>
          <a:stretch>
            <a:fillRect/>
          </a:stretch>
        </p:blipFill>
        <p:spPr>
          <a:xfrm>
            <a:off x="153346" y="1419225"/>
            <a:ext cx="4171004" cy="4743450"/>
          </a:xfrm>
        </p:spPr>
      </p:pic>
    </p:spTree>
    <p:extLst>
      <p:ext uri="{BB962C8B-B14F-4D97-AF65-F5344CB8AC3E}">
        <p14:creationId xmlns:p14="http://schemas.microsoft.com/office/powerpoint/2010/main" val="209636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IN"/>
              <a:t>PLC Upgrade Challenges</a:t>
            </a:r>
          </a:p>
        </p:txBody>
      </p:sp>
      <p:sp>
        <p:nvSpPr>
          <p:cNvPr id="9" name="Text Placeholder 8">
            <a:extLst>
              <a:ext uri="{FF2B5EF4-FFF2-40B4-BE49-F238E27FC236}">
                <a16:creationId xmlns:a16="http://schemas.microsoft.com/office/drawing/2014/main" id="{7A71D845-810A-F800-CDC7-AEAB11585F70}"/>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t>Industrial PLC systems evolve frequently</a:t>
            </a:r>
          </a:p>
          <a:p>
            <a:pPr marL="285750" indent="-285750">
              <a:buFont typeface="Arial" panose="020B0604020202020204" pitchFamily="34" charset="0"/>
              <a:buChar char="•"/>
            </a:pPr>
            <a:r>
              <a:rPr lang="en-US" dirty="0"/>
              <a:t>Manual regression testing is slow</a:t>
            </a:r>
          </a:p>
          <a:p>
            <a:pPr marL="285750" indent="-285750">
              <a:buFont typeface="Arial" panose="020B0604020202020204" pitchFamily="34" charset="0"/>
              <a:buChar char="•"/>
            </a:pPr>
            <a:r>
              <a:rPr lang="en-US" dirty="0"/>
              <a:t>Need formal assurance without full re-testing</a:t>
            </a:r>
          </a:p>
        </p:txBody>
      </p:sp>
      <p:sp>
        <p:nvSpPr>
          <p:cNvPr id="7" name="Date Placeholder 6">
            <a:extLst>
              <a:ext uri="{FF2B5EF4-FFF2-40B4-BE49-F238E27FC236}">
                <a16:creationId xmlns:a16="http://schemas.microsoft.com/office/drawing/2014/main" id="{4407DC21-7571-ECF3-9476-27E7AE36F11C}"/>
              </a:ext>
            </a:extLst>
          </p:cNvPr>
          <p:cNvSpPr>
            <a:spLocks noGrp="1"/>
          </p:cNvSpPr>
          <p:nvPr>
            <p:ph type="dt" sz="half" idx="10"/>
          </p:nvPr>
        </p:nvSpPr>
        <p:spPr/>
        <p:txBody>
          <a:bodyPr anchor="ctr">
            <a:normAutofit/>
          </a:bodyPr>
          <a:lstStyle/>
          <a:p>
            <a:pPr>
              <a:spcAft>
                <a:spcPts val="600"/>
              </a:spcAft>
            </a:pPr>
            <a:fld id="{7AD4306E-6B6C-384E-AE1C-71E8F6E9D656}" type="datetime1">
              <a:rPr lang="en-US" smtClean="0"/>
              <a:pPr>
                <a:spcAft>
                  <a:spcPts val="600"/>
                </a:spcAft>
              </a:pPr>
              <a:t>5/11/2026</a:t>
            </a:fld>
            <a:endParaRPr lang="en-US"/>
          </a:p>
        </p:txBody>
      </p:sp>
      <p:sp>
        <p:nvSpPr>
          <p:cNvPr id="8" name="Slide Number Placeholder 7">
            <a:extLst>
              <a:ext uri="{FF2B5EF4-FFF2-40B4-BE49-F238E27FC236}">
                <a16:creationId xmlns:a16="http://schemas.microsoft.com/office/drawing/2014/main" id="{56D2EF77-C92A-5563-1AD5-969661F245E1}"/>
              </a:ext>
            </a:extLst>
          </p:cNvPr>
          <p:cNvSpPr>
            <a:spLocks noGrp="1"/>
          </p:cNvSpPr>
          <p:nvPr>
            <p:ph type="sldNum" sz="quarter" idx="12"/>
          </p:nvPr>
        </p:nvSpPr>
        <p:spPr/>
        <p:txBody>
          <a:bodyPr anchor="ctr">
            <a:normAutofit/>
          </a:bodyPr>
          <a:lstStyle/>
          <a:p>
            <a:pPr>
              <a:spcAft>
                <a:spcPts val="600"/>
              </a:spcAft>
            </a:pPr>
            <a:fld id="{C1FF6DA9-008F-8B48-92A6-B652298478BF}" type="slidenum">
              <a:rPr lang="en-US" smtClean="0"/>
              <a:pPr>
                <a:spcAft>
                  <a:spcPts val="600"/>
                </a:spcAft>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62F2-A934-F68C-85EB-90742CE45C7D}"/>
              </a:ext>
            </a:extLst>
          </p:cNvPr>
          <p:cNvSpPr>
            <a:spLocks noGrp="1"/>
          </p:cNvSpPr>
          <p:nvPr>
            <p:ph type="title"/>
          </p:nvPr>
        </p:nvSpPr>
        <p:spPr/>
        <p:txBody>
          <a:bodyPr anchor="ctr">
            <a:normAutofit/>
          </a:bodyPr>
          <a:lstStyle/>
          <a:p>
            <a:r>
              <a:rPr lang="en-US" dirty="0"/>
              <a:t>Existing Approaches</a:t>
            </a:r>
          </a:p>
        </p:txBody>
      </p:sp>
      <p:sp>
        <p:nvSpPr>
          <p:cNvPr id="3" name="Content Placeholder 2">
            <a:extLst>
              <a:ext uri="{FF2B5EF4-FFF2-40B4-BE49-F238E27FC236}">
                <a16:creationId xmlns:a16="http://schemas.microsoft.com/office/drawing/2014/main" id="{10726456-925A-12CC-54EC-B548792D1A4F}"/>
              </a:ext>
            </a:extLst>
          </p:cNvPr>
          <p:cNvSpPr>
            <a:spLocks noGrp="1"/>
          </p:cNvSpPr>
          <p:nvPr>
            <p:ph idx="1"/>
          </p:nvPr>
        </p:nvSpPr>
        <p:spPr>
          <a:xfrm>
            <a:off x="171450" y="1606550"/>
            <a:ext cx="12020549" cy="4351338"/>
          </a:xfrm>
        </p:spPr>
        <p:txBody>
          <a:bodyPr>
            <a:normAutofit/>
          </a:bodyPr>
          <a:lstStyle/>
          <a:p>
            <a:r>
              <a:rPr lang="en-US" sz="2200" dirty="0"/>
              <a:t>Safety-critical PLC verification has grown significantly since 2000, with extensive literature on IEC 61131-3 languages.</a:t>
            </a:r>
          </a:p>
          <a:p>
            <a:r>
              <a:rPr lang="en-US" sz="2200" dirty="0"/>
              <a:t>Two dominant SFC verification paradigms:</a:t>
            </a:r>
          </a:p>
          <a:p>
            <a:pPr lvl="1"/>
            <a:r>
              <a:rPr lang="en-US" sz="2200" b="1" dirty="0"/>
              <a:t>Model checking</a:t>
            </a:r>
            <a:r>
              <a:rPr lang="en-US" sz="2200" dirty="0"/>
              <a:t> – translates SFCs to transition systems (timed/hybrid automata, state machines) for safety/liveness properties.</a:t>
            </a:r>
          </a:p>
          <a:p>
            <a:pPr lvl="1"/>
            <a:r>
              <a:rPr lang="en-US" sz="2200" b="1" dirty="0"/>
              <a:t>Theorem proving</a:t>
            </a:r>
            <a:r>
              <a:rPr lang="en-US" sz="2200" dirty="0"/>
              <a:t> – formally certifies SFC specifications.</a:t>
            </a:r>
          </a:p>
          <a:p>
            <a:r>
              <a:rPr lang="en-US" sz="2200" dirty="0"/>
              <a:t>Existing tools like </a:t>
            </a:r>
            <a:r>
              <a:rPr lang="en-US" sz="2200" b="1" dirty="0" err="1"/>
              <a:t>verifAPS</a:t>
            </a:r>
            <a:r>
              <a:rPr lang="en-US" sz="2200" dirty="0"/>
              <a:t> check version equivalence using inductive inference.</a:t>
            </a:r>
          </a:p>
          <a:p>
            <a:r>
              <a:rPr lang="en-US" sz="2200" dirty="0"/>
              <a:t>Behavioral verification is well-studied at code and model level, but </a:t>
            </a:r>
            <a:r>
              <a:rPr lang="en-US" sz="2200" b="1" dirty="0"/>
              <a:t>focuses on generic property checking</a:t>
            </a:r>
            <a:r>
              <a:rPr lang="en-US" sz="2200" dirty="0"/>
              <a:t>, not evolution.</a:t>
            </a:r>
          </a:p>
          <a:p>
            <a:r>
              <a:rPr lang="en-US" sz="2200" b="1" dirty="0"/>
              <a:t>Gap:</a:t>
            </a:r>
            <a:r>
              <a:rPr lang="en-US" sz="2200" dirty="0"/>
              <a:t> No prior work on </a:t>
            </a:r>
            <a:r>
              <a:rPr lang="en-US" sz="2200" b="1" dirty="0"/>
              <a:t>path-based behavioral containment specifically for PLC software upgrades</a:t>
            </a:r>
            <a:r>
              <a:rPr lang="en-US" sz="2200" dirty="0"/>
              <a:t> — this is the unique focus of </a:t>
            </a:r>
            <a:r>
              <a:rPr lang="en-US" sz="2200" i="1" dirty="0" err="1"/>
              <a:t>Antarbhukti</a:t>
            </a:r>
            <a:r>
              <a:rPr lang="en-US" sz="2200" dirty="0"/>
              <a:t>.</a:t>
            </a:r>
          </a:p>
        </p:txBody>
      </p:sp>
      <p:sp>
        <p:nvSpPr>
          <p:cNvPr id="4" name="Date Placeholder 3">
            <a:extLst>
              <a:ext uri="{FF2B5EF4-FFF2-40B4-BE49-F238E27FC236}">
                <a16:creationId xmlns:a16="http://schemas.microsoft.com/office/drawing/2014/main" id="{F6376F89-BD3C-603F-4C1F-5EB12781D5CE}"/>
              </a:ext>
            </a:extLst>
          </p:cNvPr>
          <p:cNvSpPr>
            <a:spLocks noGrp="1"/>
          </p:cNvSpPr>
          <p:nvPr>
            <p:ph type="dt" sz="half" idx="10"/>
          </p:nvPr>
        </p:nvSpPr>
        <p:spPr/>
        <p:txBody>
          <a:bodyPr anchor="ctr">
            <a:normAutofit/>
          </a:bodyPr>
          <a:lstStyle/>
          <a:p>
            <a:pPr>
              <a:spcAft>
                <a:spcPts val="600"/>
              </a:spcAft>
            </a:pPr>
            <a:fld id="{AEBF0160-F6DC-A548-8445-DA3F5F1F50FD}" type="datetime1">
              <a:rPr lang="en-US" smtClean="0"/>
              <a:pPr>
                <a:spcAft>
                  <a:spcPts val="600"/>
                </a:spcAft>
              </a:pPr>
              <a:t>5/11/2026</a:t>
            </a:fld>
            <a:endParaRPr lang="en-US"/>
          </a:p>
        </p:txBody>
      </p:sp>
      <p:sp>
        <p:nvSpPr>
          <p:cNvPr id="5" name="Slide Number Placeholder 4">
            <a:extLst>
              <a:ext uri="{FF2B5EF4-FFF2-40B4-BE49-F238E27FC236}">
                <a16:creationId xmlns:a16="http://schemas.microsoft.com/office/drawing/2014/main" id="{58EE234B-4BEE-EE4D-9733-D989E7C541FC}"/>
              </a:ext>
            </a:extLst>
          </p:cNvPr>
          <p:cNvSpPr>
            <a:spLocks noGrp="1"/>
          </p:cNvSpPr>
          <p:nvPr>
            <p:ph type="sldNum" sz="quarter" idx="12"/>
          </p:nvPr>
        </p:nvSpPr>
        <p:spPr/>
        <p:txBody>
          <a:bodyPr anchor="ctr">
            <a:normAutofit/>
          </a:bodyPr>
          <a:lstStyle/>
          <a:p>
            <a:pPr>
              <a:spcAft>
                <a:spcPts val="600"/>
              </a:spcAft>
            </a:pPr>
            <a:fld id="{C1FF6DA9-008F-8B48-92A6-B652298478BF}" type="slidenum">
              <a:rPr lang="en-US" smtClean="0"/>
              <a:pPr>
                <a:spcAft>
                  <a:spcPts val="600"/>
                </a:spcAft>
              </a:pPr>
              <a:t>5</a:t>
            </a:fld>
            <a:endParaRPr lang="en-US"/>
          </a:p>
        </p:txBody>
      </p:sp>
    </p:spTree>
    <p:custDataLst>
      <p:tags r:id="rId1"/>
    </p:custDataLst>
    <p:extLst>
      <p:ext uri="{BB962C8B-B14F-4D97-AF65-F5344CB8AC3E}">
        <p14:creationId xmlns:p14="http://schemas.microsoft.com/office/powerpoint/2010/main" val="154260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CEC83-BD1E-C9DF-3A85-2BE075D6C071}"/>
              </a:ext>
            </a:extLst>
          </p:cNvPr>
          <p:cNvSpPr>
            <a:spLocks noGrp="1"/>
          </p:cNvSpPr>
          <p:nvPr>
            <p:ph type="title"/>
          </p:nvPr>
        </p:nvSpPr>
        <p:spPr>
          <a:xfrm>
            <a:off x="254946" y="120661"/>
            <a:ext cx="11524304" cy="876547"/>
          </a:xfrm>
        </p:spPr>
        <p:txBody>
          <a:bodyPr/>
          <a:lstStyle/>
          <a:p>
            <a:r>
              <a:rPr lang="en-US" dirty="0"/>
              <a:t>Motivating Example (A </a:t>
            </a:r>
            <a:r>
              <a:rPr lang="en-US"/>
              <a:t>pick-and-place unit(PPU))</a:t>
            </a:r>
            <a:endParaRPr lang="en-US" dirty="0"/>
          </a:p>
        </p:txBody>
      </p:sp>
      <p:pic>
        <p:nvPicPr>
          <p:cNvPr id="8" name="Content Placeholder 7" descr="A diagram of a system upgrade&#10;&#10;AI-generated content may be incorrect.">
            <a:extLst>
              <a:ext uri="{FF2B5EF4-FFF2-40B4-BE49-F238E27FC236}">
                <a16:creationId xmlns:a16="http://schemas.microsoft.com/office/drawing/2014/main" id="{21A53AAB-9D07-1353-9686-D08B5AB11956}"/>
              </a:ext>
            </a:extLst>
          </p:cNvPr>
          <p:cNvPicPr>
            <a:picLocks noGrp="1" noChangeAspect="1"/>
          </p:cNvPicPr>
          <p:nvPr>
            <p:ph idx="1"/>
          </p:nvPr>
        </p:nvPicPr>
        <p:blipFill>
          <a:blip r:embed="rId4"/>
          <a:stretch>
            <a:fillRect/>
          </a:stretch>
        </p:blipFill>
        <p:spPr>
          <a:xfrm>
            <a:off x="542925" y="1102126"/>
            <a:ext cx="10744199" cy="2036676"/>
          </a:xfrm>
        </p:spPr>
      </p:pic>
      <p:sp>
        <p:nvSpPr>
          <p:cNvPr id="4" name="Date Placeholder 3">
            <a:extLst>
              <a:ext uri="{FF2B5EF4-FFF2-40B4-BE49-F238E27FC236}">
                <a16:creationId xmlns:a16="http://schemas.microsoft.com/office/drawing/2014/main" id="{866D62E3-2787-BB14-A9D0-D8B4E4B24448}"/>
              </a:ext>
            </a:extLst>
          </p:cNvPr>
          <p:cNvSpPr>
            <a:spLocks noGrp="1"/>
          </p:cNvSpPr>
          <p:nvPr>
            <p:ph type="dt" sz="half" idx="10"/>
          </p:nvPr>
        </p:nvSpPr>
        <p:spPr/>
        <p:txBody>
          <a:bodyPr/>
          <a:lstStyle/>
          <a:p>
            <a:fld id="{B5454915-7534-2748-8759-0AA8B7CF0756}" type="datetime1">
              <a:rPr lang="en-US" smtClean="0"/>
              <a:t>5/11/2026</a:t>
            </a:fld>
            <a:endParaRPr lang="en-US"/>
          </a:p>
        </p:txBody>
      </p:sp>
      <p:sp>
        <p:nvSpPr>
          <p:cNvPr id="5" name="Slide Number Placeholder 4">
            <a:extLst>
              <a:ext uri="{FF2B5EF4-FFF2-40B4-BE49-F238E27FC236}">
                <a16:creationId xmlns:a16="http://schemas.microsoft.com/office/drawing/2014/main" id="{1DEB8BC0-9A89-2874-73E4-4859AC947C0A}"/>
              </a:ext>
            </a:extLst>
          </p:cNvPr>
          <p:cNvSpPr>
            <a:spLocks noGrp="1"/>
          </p:cNvSpPr>
          <p:nvPr>
            <p:ph type="sldNum" sz="quarter" idx="12"/>
          </p:nvPr>
        </p:nvSpPr>
        <p:spPr/>
        <p:txBody>
          <a:bodyPr/>
          <a:lstStyle/>
          <a:p>
            <a:fld id="{C1FF6DA9-008F-8B48-92A6-B652298478BF}" type="slidenum">
              <a:rPr lang="en-US" smtClean="0"/>
              <a:t>6</a:t>
            </a:fld>
            <a:endParaRPr lang="en-US"/>
          </a:p>
        </p:txBody>
      </p:sp>
      <p:sp>
        <p:nvSpPr>
          <p:cNvPr id="9" name="Content Placeholder 5">
            <a:extLst>
              <a:ext uri="{FF2B5EF4-FFF2-40B4-BE49-F238E27FC236}">
                <a16:creationId xmlns:a16="http://schemas.microsoft.com/office/drawing/2014/main" id="{51FF5C45-FBBD-304A-F428-89537CCA1240}"/>
              </a:ext>
            </a:extLst>
          </p:cNvPr>
          <p:cNvSpPr txBox="1">
            <a:spLocks/>
          </p:cNvSpPr>
          <p:nvPr/>
        </p:nvSpPr>
        <p:spPr>
          <a:xfrm>
            <a:off x="254946" y="3602912"/>
            <a:ext cx="5105400" cy="2579867"/>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ORIGINAL</a:t>
            </a:r>
          </a:p>
          <a:p>
            <a:pPr lvl="1"/>
            <a:r>
              <a:rPr lang="en-US" sz="2100" dirty="0"/>
              <a:t>Automated robotic arm transfers items from Conveyor A to Conveyor B.</a:t>
            </a:r>
          </a:p>
          <a:p>
            <a:pPr lvl="1"/>
            <a:r>
              <a:rPr lang="en-US" sz="2100" dirty="0"/>
              <a:t>Conveyor B uses a scaling sensor to verify parameters whether to deposit it in the Green Bin or Discard it in the Red bin</a:t>
            </a:r>
          </a:p>
        </p:txBody>
      </p:sp>
      <p:sp>
        <p:nvSpPr>
          <p:cNvPr id="10" name="Content Placeholder 5">
            <a:extLst>
              <a:ext uri="{FF2B5EF4-FFF2-40B4-BE49-F238E27FC236}">
                <a16:creationId xmlns:a16="http://schemas.microsoft.com/office/drawing/2014/main" id="{AC2A1783-4844-BEC8-4703-ADB069B26AD7}"/>
              </a:ext>
            </a:extLst>
          </p:cNvPr>
          <p:cNvSpPr txBox="1">
            <a:spLocks/>
          </p:cNvSpPr>
          <p:nvPr/>
        </p:nvSpPr>
        <p:spPr>
          <a:xfrm>
            <a:off x="6625026" y="3493059"/>
            <a:ext cx="5154223" cy="25798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UPGRADED</a:t>
            </a:r>
          </a:p>
          <a:p>
            <a:pPr lvl="1"/>
            <a:r>
              <a:rPr lang="en-US" sz="1800" dirty="0"/>
              <a:t>A safety guard sensor per ISO 10218-1 standards.</a:t>
            </a:r>
          </a:p>
          <a:p>
            <a:pPr lvl="1"/>
            <a:r>
              <a:rPr lang="en-US" sz="1800" dirty="0"/>
              <a:t>When the safety guard is in place, the robot proceeds with item transfer and scaling checks.</a:t>
            </a:r>
          </a:p>
          <a:p>
            <a:pPr lvl="1"/>
            <a:r>
              <a:rPr lang="en-US" sz="1800" dirty="0"/>
              <a:t>Computes scaling factor adjustments parallelly for increased efficiency. </a:t>
            </a:r>
          </a:p>
        </p:txBody>
      </p:sp>
    </p:spTree>
    <p:custDataLst>
      <p:tags r:id="rId1"/>
    </p:custDataLst>
    <p:extLst>
      <p:ext uri="{BB962C8B-B14F-4D97-AF65-F5344CB8AC3E}">
        <p14:creationId xmlns:p14="http://schemas.microsoft.com/office/powerpoint/2010/main" val="141849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9C606F0-B344-2D2C-FF65-275EFFE65C29}"/>
              </a:ext>
            </a:extLst>
          </p:cNvPr>
          <p:cNvSpPr>
            <a:spLocks noGrp="1"/>
          </p:cNvSpPr>
          <p:nvPr>
            <p:ph type="title"/>
          </p:nvPr>
        </p:nvSpPr>
        <p:spPr/>
        <p:txBody>
          <a:bodyPr anchor="b">
            <a:normAutofit/>
          </a:bodyPr>
          <a:lstStyle/>
          <a:p>
            <a:r>
              <a:rPr lang="en-US" sz="3300"/>
              <a:t>Motivating Example (PPU)</a:t>
            </a:r>
          </a:p>
        </p:txBody>
      </p:sp>
      <p:pic>
        <p:nvPicPr>
          <p:cNvPr id="8" name="Content Placeholder 7" descr="A diagram of a system upgrade&#10;&#10;AI-generated content may be incorrect.">
            <a:extLst>
              <a:ext uri="{FF2B5EF4-FFF2-40B4-BE49-F238E27FC236}">
                <a16:creationId xmlns:a16="http://schemas.microsoft.com/office/drawing/2014/main" id="{19F95508-6739-6F77-E1C7-2F27C5A88C60}"/>
              </a:ext>
            </a:extLst>
          </p:cNvPr>
          <p:cNvPicPr>
            <a:picLocks noGrp="1" noChangeAspect="1"/>
          </p:cNvPicPr>
          <p:nvPr>
            <p:ph idx="1"/>
          </p:nvPr>
        </p:nvPicPr>
        <p:blipFill>
          <a:blip r:embed="rId2"/>
          <a:stretch>
            <a:fillRect/>
          </a:stretch>
        </p:blipFill>
        <p:spPr>
          <a:xfrm>
            <a:off x="4686300" y="2217690"/>
            <a:ext cx="7351713" cy="1900333"/>
          </a:xfrm>
          <a:noFill/>
        </p:spPr>
      </p:pic>
      <p:sp>
        <p:nvSpPr>
          <p:cNvPr id="4" name="Date Placeholder 3">
            <a:extLst>
              <a:ext uri="{FF2B5EF4-FFF2-40B4-BE49-F238E27FC236}">
                <a16:creationId xmlns:a16="http://schemas.microsoft.com/office/drawing/2014/main" id="{83D4CC97-9519-6E63-A006-5DAD96BB13E2}"/>
              </a:ext>
            </a:extLst>
          </p:cNvPr>
          <p:cNvSpPr>
            <a:spLocks noGrp="1"/>
          </p:cNvSpPr>
          <p:nvPr>
            <p:ph type="dt" sz="half" idx="10"/>
          </p:nvPr>
        </p:nvSpPr>
        <p:spPr/>
        <p:txBody>
          <a:bodyPr anchor="ctr">
            <a:normAutofit/>
          </a:bodyPr>
          <a:lstStyle/>
          <a:p>
            <a:pPr>
              <a:spcAft>
                <a:spcPts val="600"/>
              </a:spcAft>
            </a:pPr>
            <a:fld id="{B5454915-7534-2748-8759-0AA8B7CF0756}" type="datetime1">
              <a:rPr lang="en-US" smtClean="0"/>
              <a:pPr>
                <a:spcAft>
                  <a:spcPts val="600"/>
                </a:spcAft>
              </a:pPr>
              <a:t>5/11/2026</a:t>
            </a:fld>
            <a:endParaRPr lang="en-US"/>
          </a:p>
        </p:txBody>
      </p:sp>
      <p:sp>
        <p:nvSpPr>
          <p:cNvPr id="5" name="Slide Number Placeholder 4">
            <a:extLst>
              <a:ext uri="{FF2B5EF4-FFF2-40B4-BE49-F238E27FC236}">
                <a16:creationId xmlns:a16="http://schemas.microsoft.com/office/drawing/2014/main" id="{F5E2A773-3F37-CCAE-F578-EE7AE37AD9CB}"/>
              </a:ext>
            </a:extLst>
          </p:cNvPr>
          <p:cNvSpPr>
            <a:spLocks noGrp="1"/>
          </p:cNvSpPr>
          <p:nvPr>
            <p:ph type="sldNum" sz="quarter" idx="12"/>
          </p:nvPr>
        </p:nvSpPr>
        <p:spPr/>
        <p:txBody>
          <a:bodyPr anchor="ctr">
            <a:normAutofit/>
          </a:bodyPr>
          <a:lstStyle/>
          <a:p>
            <a:pPr>
              <a:spcAft>
                <a:spcPts val="600"/>
              </a:spcAft>
            </a:pPr>
            <a:fld id="{C1FF6DA9-008F-8B48-92A6-B652298478BF}" type="slidenum">
              <a:rPr lang="en-US" smtClean="0"/>
              <a:pPr>
                <a:spcAft>
                  <a:spcPts val="600"/>
                </a:spcAft>
              </a:pPr>
              <a:t>7</a:t>
            </a:fld>
            <a:endParaRPr lang="en-US"/>
          </a:p>
        </p:txBody>
      </p:sp>
      <p:sp>
        <p:nvSpPr>
          <p:cNvPr id="3" name="Content Placeholder 2">
            <a:extLst>
              <a:ext uri="{FF2B5EF4-FFF2-40B4-BE49-F238E27FC236}">
                <a16:creationId xmlns:a16="http://schemas.microsoft.com/office/drawing/2014/main" id="{6422034C-2884-F028-E71F-BB1B9F6DB19A}"/>
              </a:ext>
            </a:extLst>
          </p:cNvPr>
          <p:cNvSpPr>
            <a:spLocks noGrp="1"/>
          </p:cNvSpPr>
          <p:nvPr>
            <p:ph sz="quarter" idx="13"/>
          </p:nvPr>
        </p:nvSpPr>
        <p:spPr/>
        <p:txBody>
          <a:bodyPr>
            <a:normAutofit/>
          </a:bodyPr>
          <a:lstStyle/>
          <a:p>
            <a:r>
              <a:rPr lang="en-US" sz="1800" dirty="0"/>
              <a:t>The original PLC logic is straightforward: move arm → detect object → grip → place.</a:t>
            </a:r>
          </a:p>
          <a:p>
            <a:r>
              <a:rPr lang="en-US" sz="1800" dirty="0"/>
              <a:t>In the upgraded version, a quality-check condition is inserted before the grip. </a:t>
            </a:r>
          </a:p>
          <a:p>
            <a:endParaRPr lang="en-US" sz="1800" dirty="0"/>
          </a:p>
          <a:p>
            <a:r>
              <a:rPr lang="en-US" sz="1800" dirty="0"/>
              <a:t>The classical testing tool like LTB is not useful for two reasons.</a:t>
            </a:r>
          </a:p>
          <a:p>
            <a:pPr lvl="1"/>
            <a:r>
              <a:rPr lang="en-US" sz="1800" dirty="0"/>
              <a:t>An SFC software testing generally takes 3 to 5 minutes by an expert engineer in a testing environment.</a:t>
            </a:r>
          </a:p>
          <a:p>
            <a:pPr lvl="1"/>
            <a:r>
              <a:rPr lang="en-US" sz="1800" dirty="0"/>
              <a:t>The older version is purely sequential, whereas the upgraded version has parallelism, as it performs the scaling computation parallelly.</a:t>
            </a:r>
          </a:p>
          <a:p>
            <a:endParaRPr lang="en-IN" sz="1700" dirty="0"/>
          </a:p>
        </p:txBody>
      </p:sp>
    </p:spTree>
    <p:extLst>
      <p:ext uri="{BB962C8B-B14F-4D97-AF65-F5344CB8AC3E}">
        <p14:creationId xmlns:p14="http://schemas.microsoft.com/office/powerpoint/2010/main" val="53031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3346" y="353497"/>
            <a:ext cx="4532954" cy="865949"/>
          </a:xfrm>
        </p:spPr>
        <p:txBody>
          <a:bodyPr/>
          <a:lstStyle/>
          <a:p>
            <a:r>
              <a:rPr sz="3200" dirty="0"/>
              <a:t>Symbolic Containment: Key Idea</a:t>
            </a:r>
          </a:p>
        </p:txBody>
      </p:sp>
      <p:sp>
        <p:nvSpPr>
          <p:cNvPr id="5" name="Content Placeholder 4">
            <a:extLst>
              <a:ext uri="{FF2B5EF4-FFF2-40B4-BE49-F238E27FC236}">
                <a16:creationId xmlns:a16="http://schemas.microsoft.com/office/drawing/2014/main" id="{B6C52B76-841B-E586-8137-C70E996904BB}"/>
              </a:ext>
            </a:extLst>
          </p:cNvPr>
          <p:cNvSpPr>
            <a:spLocks noGrp="1"/>
          </p:cNvSpPr>
          <p:nvPr>
            <p:ph idx="1"/>
          </p:nvPr>
        </p:nvSpPr>
        <p:spPr>
          <a:xfrm>
            <a:off x="290400" y="1866047"/>
            <a:ext cx="3454749" cy="2476318"/>
          </a:xfrm>
        </p:spPr>
        <p:txBody>
          <a:bodyPr>
            <a:normAutofit fontScale="70000" lnSpcReduction="20000"/>
          </a:bodyPr>
          <a:lstStyle/>
          <a:p>
            <a:pPr marL="0" indent="0" algn="ctr">
              <a:buNone/>
            </a:pPr>
            <a:r>
              <a:rPr lang="en-US" dirty="0"/>
              <a:t>Three main components:</a:t>
            </a:r>
          </a:p>
          <a:p>
            <a:pPr marL="0" indent="0" algn="ctr">
              <a:buNone/>
            </a:pPr>
            <a:endParaRPr lang="en-US" dirty="0"/>
          </a:p>
          <a:p>
            <a:pPr marL="0" indent="0" algn="ctr">
              <a:buNone/>
            </a:pPr>
            <a:endParaRPr lang="en-US" dirty="0"/>
          </a:p>
          <a:p>
            <a:pPr marL="457200" indent="-457200">
              <a:spcBef>
                <a:spcPts val="0"/>
              </a:spcBef>
              <a:buFont typeface="+mj-lt"/>
              <a:buAutoNum type="arabicPeriod"/>
            </a:pPr>
            <a:r>
              <a:rPr lang="en-US" dirty="0"/>
              <a:t>Petri Net Model Constructor</a:t>
            </a:r>
          </a:p>
          <a:p>
            <a:pPr marL="457200" indent="-457200">
              <a:spcBef>
                <a:spcPts val="0"/>
              </a:spcBef>
              <a:buFont typeface="+mj-lt"/>
              <a:buAutoNum type="arabicPeriod"/>
            </a:pPr>
            <a:r>
              <a:rPr lang="en-US" dirty="0"/>
              <a:t>Model Analyzer</a:t>
            </a:r>
          </a:p>
          <a:p>
            <a:pPr marL="457200" indent="-457200">
              <a:spcBef>
                <a:spcPts val="0"/>
              </a:spcBef>
              <a:buFont typeface="+mj-lt"/>
              <a:buAutoNum type="arabicPeriod"/>
            </a:pPr>
            <a:r>
              <a:rPr lang="en-US" dirty="0"/>
              <a:t>Report Generator</a:t>
            </a:r>
          </a:p>
          <a:p>
            <a:endParaRPr lang="en-US" dirty="0"/>
          </a:p>
        </p:txBody>
      </p:sp>
      <p:sp>
        <p:nvSpPr>
          <p:cNvPr id="7" name="Date Placeholder 6">
            <a:extLst>
              <a:ext uri="{FF2B5EF4-FFF2-40B4-BE49-F238E27FC236}">
                <a16:creationId xmlns:a16="http://schemas.microsoft.com/office/drawing/2014/main" id="{84E53F25-88C5-E1ED-C6C8-4C977F6BB3AF}"/>
              </a:ext>
            </a:extLst>
          </p:cNvPr>
          <p:cNvSpPr>
            <a:spLocks noGrp="1"/>
          </p:cNvSpPr>
          <p:nvPr>
            <p:ph type="dt" sz="half" idx="10"/>
          </p:nvPr>
        </p:nvSpPr>
        <p:spPr/>
        <p:txBody>
          <a:bodyPr/>
          <a:lstStyle/>
          <a:p>
            <a:fld id="{1DB12AC9-64BD-CE42-99EC-90954E68A5B4}" type="datetime1">
              <a:rPr lang="en-US" smtClean="0"/>
              <a:t>5/11/2026</a:t>
            </a:fld>
            <a:endParaRPr lang="en-US"/>
          </a:p>
        </p:txBody>
      </p:sp>
      <p:sp>
        <p:nvSpPr>
          <p:cNvPr id="8" name="Slide Number Placeholder 7">
            <a:extLst>
              <a:ext uri="{FF2B5EF4-FFF2-40B4-BE49-F238E27FC236}">
                <a16:creationId xmlns:a16="http://schemas.microsoft.com/office/drawing/2014/main" id="{E8964457-4AF7-2724-C563-66C6BDAFD259}"/>
              </a:ext>
            </a:extLst>
          </p:cNvPr>
          <p:cNvSpPr>
            <a:spLocks noGrp="1"/>
          </p:cNvSpPr>
          <p:nvPr>
            <p:ph type="sldNum" sz="quarter" idx="12"/>
          </p:nvPr>
        </p:nvSpPr>
        <p:spPr/>
        <p:txBody>
          <a:bodyPr/>
          <a:lstStyle/>
          <a:p>
            <a:fld id="{C1FF6DA9-008F-8B48-92A6-B652298478BF}" type="slidenum">
              <a:rPr lang="en-US" smtClean="0"/>
              <a:t>8</a:t>
            </a:fld>
            <a:endParaRPr lang="en-US"/>
          </a:p>
        </p:txBody>
      </p:sp>
      <p:sp>
        <p:nvSpPr>
          <p:cNvPr id="6" name="TextBox 5"/>
          <p:cNvSpPr txBox="1"/>
          <p:nvPr/>
        </p:nvSpPr>
        <p:spPr>
          <a:xfrm>
            <a:off x="1706881" y="45721"/>
            <a:ext cx="2636427" cy="307777"/>
          </a:xfrm>
          <a:prstGeom prst="rect">
            <a:avLst/>
          </a:prstGeom>
          <a:noFill/>
        </p:spPr>
        <p:txBody>
          <a:bodyPr wrap="none">
            <a:spAutoFit/>
          </a:bodyPr>
          <a:lstStyle/>
          <a:p>
            <a:pPr>
              <a:defRPr sz="1400" b="1">
                <a:solidFill>
                  <a:srgbClr val="FFFFFF"/>
                </a:solidFill>
              </a:defRPr>
            </a:pPr>
            <a:r>
              <a:rPr sz="1400"/>
              <a:t>ATVA 2025 — Formal Verification</a:t>
            </a:r>
          </a:p>
        </p:txBody>
      </p:sp>
      <p:pic>
        <p:nvPicPr>
          <p:cNvPr id="11" name="Picture 10" descr="A diagram of a model&#10;&#10;AI-generated content may be incorrect.">
            <a:extLst>
              <a:ext uri="{FF2B5EF4-FFF2-40B4-BE49-F238E27FC236}">
                <a16:creationId xmlns:a16="http://schemas.microsoft.com/office/drawing/2014/main" id="{086893CF-DFBE-F08B-6CBE-7D90355AD4B9}"/>
              </a:ext>
            </a:extLst>
          </p:cNvPr>
          <p:cNvPicPr>
            <a:picLocks noChangeAspect="1"/>
          </p:cNvPicPr>
          <p:nvPr/>
        </p:nvPicPr>
        <p:blipFill>
          <a:blip r:embed="rId4"/>
          <a:stretch>
            <a:fillRect/>
          </a:stretch>
        </p:blipFill>
        <p:spPr>
          <a:xfrm>
            <a:off x="4204590" y="2039121"/>
            <a:ext cx="7697010" cy="314572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0D55A-9C25-2BD0-B7F3-8E5E079AEB6A}"/>
              </a:ext>
            </a:extLst>
          </p:cNvPr>
          <p:cNvSpPr>
            <a:spLocks noGrp="1"/>
          </p:cNvSpPr>
          <p:nvPr>
            <p:ph type="title"/>
          </p:nvPr>
        </p:nvSpPr>
        <p:spPr>
          <a:xfrm>
            <a:off x="654582" y="234982"/>
            <a:ext cx="7759844" cy="1049470"/>
          </a:xfrm>
        </p:spPr>
        <p:txBody>
          <a:bodyPr/>
          <a:lstStyle/>
          <a:p>
            <a:r>
              <a:rPr lang="en-IN" dirty="0"/>
              <a:t>SFC to Petri net Translation</a:t>
            </a:r>
          </a:p>
        </p:txBody>
      </p:sp>
      <p:sp>
        <p:nvSpPr>
          <p:cNvPr id="4" name="Date Placeholder 3">
            <a:extLst>
              <a:ext uri="{FF2B5EF4-FFF2-40B4-BE49-F238E27FC236}">
                <a16:creationId xmlns:a16="http://schemas.microsoft.com/office/drawing/2014/main" id="{96120DDC-A6A4-536F-FAC1-EE9B7EA8EB37}"/>
              </a:ext>
            </a:extLst>
          </p:cNvPr>
          <p:cNvSpPr>
            <a:spLocks noGrp="1"/>
          </p:cNvSpPr>
          <p:nvPr>
            <p:ph type="dt" sz="half" idx="10"/>
          </p:nvPr>
        </p:nvSpPr>
        <p:spPr/>
        <p:txBody>
          <a:bodyPr/>
          <a:lstStyle/>
          <a:p>
            <a:fld id="{B5454915-7534-2748-8759-0AA8B7CF0756}" type="datetime1">
              <a:rPr lang="en-US" smtClean="0"/>
              <a:t>5/11/2026</a:t>
            </a:fld>
            <a:endParaRPr lang="en-US"/>
          </a:p>
        </p:txBody>
      </p:sp>
      <p:sp>
        <p:nvSpPr>
          <p:cNvPr id="5" name="Slide Number Placeholder 4">
            <a:extLst>
              <a:ext uri="{FF2B5EF4-FFF2-40B4-BE49-F238E27FC236}">
                <a16:creationId xmlns:a16="http://schemas.microsoft.com/office/drawing/2014/main" id="{A72B9D61-F61E-7D70-E26A-D3646ED46D8D}"/>
              </a:ext>
            </a:extLst>
          </p:cNvPr>
          <p:cNvSpPr>
            <a:spLocks noGrp="1"/>
          </p:cNvSpPr>
          <p:nvPr>
            <p:ph type="sldNum" sz="quarter" idx="12"/>
          </p:nvPr>
        </p:nvSpPr>
        <p:spPr/>
        <p:txBody>
          <a:bodyPr/>
          <a:lstStyle/>
          <a:p>
            <a:fld id="{C1FF6DA9-008F-8B48-92A6-B652298478BF}" type="slidenum">
              <a:rPr lang="en-US" smtClean="0"/>
              <a:t>9</a:t>
            </a:fld>
            <a:endParaRPr lang="en-US"/>
          </a:p>
        </p:txBody>
      </p:sp>
      <p:pic>
        <p:nvPicPr>
          <p:cNvPr id="10" name="Content Placeholder 9">
            <a:extLst>
              <a:ext uri="{FF2B5EF4-FFF2-40B4-BE49-F238E27FC236}">
                <a16:creationId xmlns:a16="http://schemas.microsoft.com/office/drawing/2014/main" id="{9EF921E7-2D9C-2F2B-6597-CC911CA80EDD}"/>
              </a:ext>
            </a:extLst>
          </p:cNvPr>
          <p:cNvPicPr>
            <a:picLocks noChangeAspect="1"/>
          </p:cNvPicPr>
          <p:nvPr/>
        </p:nvPicPr>
        <p:blipFill>
          <a:blip r:embed="rId2"/>
          <a:stretch>
            <a:fillRect/>
          </a:stretch>
        </p:blipFill>
        <p:spPr>
          <a:xfrm>
            <a:off x="2202175" y="1974533"/>
            <a:ext cx="2672825" cy="3251472"/>
          </a:xfrm>
          <a:prstGeom prst="rect">
            <a:avLst/>
          </a:prstGeom>
        </p:spPr>
      </p:pic>
      <p:pic>
        <p:nvPicPr>
          <p:cNvPr id="2052" name="Picture 4">
            <a:extLst>
              <a:ext uri="{FF2B5EF4-FFF2-40B4-BE49-F238E27FC236}">
                <a16:creationId xmlns:a16="http://schemas.microsoft.com/office/drawing/2014/main" id="{25435B98-CC60-53C9-5431-87141560E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00" y="1854135"/>
            <a:ext cx="3151939" cy="35197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63489DEE-8F7B-DB3B-72A4-28ECD8EC9846}"/>
              </a:ext>
            </a:extLst>
          </p:cNvPr>
          <p:cNvGraphicFramePr>
            <a:graphicFrameLocks noGrp="1"/>
          </p:cNvGraphicFramePr>
          <p:nvPr>
            <p:extLst>
              <p:ext uri="{D42A27DB-BD31-4B8C-83A1-F6EECF244321}">
                <p14:modId xmlns:p14="http://schemas.microsoft.com/office/powerpoint/2010/main" val="2492251779"/>
              </p:ext>
            </p:extLst>
          </p:nvPr>
        </p:nvGraphicFramePr>
        <p:xfrm>
          <a:off x="1511078" y="5323567"/>
          <a:ext cx="7264869" cy="701040"/>
        </p:xfrm>
        <a:graphic>
          <a:graphicData uri="http://schemas.openxmlformats.org/drawingml/2006/table">
            <a:tbl>
              <a:tblPr firstRow="1" bandRow="1">
                <a:tableStyleId>{5C22544A-7EE6-4342-B048-85BDC9FD1C3A}</a:tableStyleId>
              </a:tblPr>
              <a:tblGrid>
                <a:gridCol w="1123466">
                  <a:extLst>
                    <a:ext uri="{9D8B030D-6E8A-4147-A177-3AD203B41FA5}">
                      <a16:colId xmlns:a16="http://schemas.microsoft.com/office/drawing/2014/main" val="817094380"/>
                    </a:ext>
                  </a:extLst>
                </a:gridCol>
                <a:gridCol w="1007511">
                  <a:extLst>
                    <a:ext uri="{9D8B030D-6E8A-4147-A177-3AD203B41FA5}">
                      <a16:colId xmlns:a16="http://schemas.microsoft.com/office/drawing/2014/main" val="1671394252"/>
                    </a:ext>
                  </a:extLst>
                </a:gridCol>
                <a:gridCol w="1024719">
                  <a:extLst>
                    <a:ext uri="{9D8B030D-6E8A-4147-A177-3AD203B41FA5}">
                      <a16:colId xmlns:a16="http://schemas.microsoft.com/office/drawing/2014/main" val="1940142474"/>
                    </a:ext>
                  </a:extLst>
                </a:gridCol>
                <a:gridCol w="1105218">
                  <a:extLst>
                    <a:ext uri="{9D8B030D-6E8A-4147-A177-3AD203B41FA5}">
                      <a16:colId xmlns:a16="http://schemas.microsoft.com/office/drawing/2014/main" val="412927902"/>
                    </a:ext>
                  </a:extLst>
                </a:gridCol>
                <a:gridCol w="1167781">
                  <a:extLst>
                    <a:ext uri="{9D8B030D-6E8A-4147-A177-3AD203B41FA5}">
                      <a16:colId xmlns:a16="http://schemas.microsoft.com/office/drawing/2014/main" val="755592773"/>
                    </a:ext>
                  </a:extLst>
                </a:gridCol>
                <a:gridCol w="1004352">
                  <a:extLst>
                    <a:ext uri="{9D8B030D-6E8A-4147-A177-3AD203B41FA5}">
                      <a16:colId xmlns:a16="http://schemas.microsoft.com/office/drawing/2014/main" val="1460970253"/>
                    </a:ext>
                  </a:extLst>
                </a:gridCol>
                <a:gridCol w="831822">
                  <a:extLst>
                    <a:ext uri="{9D8B030D-6E8A-4147-A177-3AD203B41FA5}">
                      <a16:colId xmlns:a16="http://schemas.microsoft.com/office/drawing/2014/main" val="2195029408"/>
                    </a:ext>
                  </a:extLst>
                </a:gridCol>
              </a:tblGrid>
              <a:tr h="326575">
                <a:tc>
                  <a:txBody>
                    <a:bodyPr/>
                    <a:lstStyle/>
                    <a:p>
                      <a:pPr algn="ctr"/>
                      <a:r>
                        <a:rPr lang="en-US" dirty="0"/>
                        <a:t>f1</a:t>
                      </a:r>
                    </a:p>
                  </a:txBody>
                  <a:tcPr marL="0" marR="0"/>
                </a:tc>
                <a:tc>
                  <a:txBody>
                    <a:bodyPr/>
                    <a:lstStyle/>
                    <a:p>
                      <a:pPr algn="ctr"/>
                      <a:r>
                        <a:rPr lang="en-US" dirty="0"/>
                        <a:t>f2</a:t>
                      </a:r>
                    </a:p>
                  </a:txBody>
                  <a:tcPr marL="0" marR="0"/>
                </a:tc>
                <a:tc>
                  <a:txBody>
                    <a:bodyPr/>
                    <a:lstStyle/>
                    <a:p>
                      <a:pPr algn="ctr"/>
                      <a:r>
                        <a:rPr lang="en-US" dirty="0"/>
                        <a:t>f3</a:t>
                      </a:r>
                    </a:p>
                  </a:txBody>
                  <a:tcPr marL="0" marR="0"/>
                </a:tc>
                <a:tc>
                  <a:txBody>
                    <a:bodyPr/>
                    <a:lstStyle/>
                    <a:p>
                      <a:pPr algn="ctr"/>
                      <a:r>
                        <a:rPr lang="en-US" dirty="0"/>
                        <a:t>f4</a:t>
                      </a:r>
                    </a:p>
                  </a:txBody>
                  <a:tcPr marL="0" marR="0"/>
                </a:tc>
                <a:tc>
                  <a:txBody>
                    <a:bodyPr/>
                    <a:lstStyle/>
                    <a:p>
                      <a:pPr algn="ctr"/>
                      <a:r>
                        <a:rPr lang="en-US" dirty="0"/>
                        <a:t>f5</a:t>
                      </a:r>
                    </a:p>
                  </a:txBody>
                  <a:tcPr marL="0" marR="0"/>
                </a:tc>
                <a:tc>
                  <a:txBody>
                    <a:bodyPr/>
                    <a:lstStyle/>
                    <a:p>
                      <a:pPr algn="ctr"/>
                      <a:r>
                        <a:rPr lang="en-US" dirty="0"/>
                        <a:t>f6</a:t>
                      </a:r>
                    </a:p>
                  </a:txBody>
                  <a:tcPr marL="0" marR="0"/>
                </a:tc>
                <a:tc>
                  <a:txBody>
                    <a:bodyPr/>
                    <a:lstStyle/>
                    <a:p>
                      <a:pPr algn="ctr"/>
                      <a:r>
                        <a:rPr lang="en-US" dirty="0"/>
                        <a:t>f7</a:t>
                      </a:r>
                    </a:p>
                  </a:txBody>
                  <a:tcPr marL="0" marR="0"/>
                </a:tc>
                <a:extLst>
                  <a:ext uri="{0D108BD9-81ED-4DB2-BD59-A6C34878D82A}">
                    <a16:rowId xmlns:a16="http://schemas.microsoft.com/office/drawing/2014/main" val="649328767"/>
                  </a:ext>
                </a:extLst>
              </a:tr>
              <a:tr h="326575">
                <a:tc>
                  <a:txBody>
                    <a:bodyPr/>
                    <a:lstStyle/>
                    <a:p>
                      <a:r>
                        <a:rPr lang="en-US" sz="1600" b="0" i="0" dirty="0">
                          <a:latin typeface="Courier New" panose="02070309020205020404" pitchFamily="49" charset="0"/>
                          <a:cs typeface="Courier New" panose="02070309020205020404" pitchFamily="49" charset="0"/>
                        </a:rPr>
                        <a:t>run=false</a:t>
                      </a:r>
                    </a:p>
                  </a:txBody>
                  <a:tcPr marL="0" marR="0"/>
                </a:tc>
                <a:tc>
                  <a:txBody>
                    <a:bodyPr/>
                    <a:lstStyle/>
                    <a:p>
                      <a:r>
                        <a:rPr lang="en-US" sz="1600" b="0" i="0" dirty="0">
                          <a:latin typeface="Courier New" panose="02070309020205020404" pitchFamily="49" charset="0"/>
                          <a:cs typeface="Courier New" panose="02070309020205020404" pitchFamily="49" charset="0"/>
                        </a:rPr>
                        <a:t>s=false</a:t>
                      </a:r>
                    </a:p>
                  </a:txBody>
                  <a:tcPr marL="0" marR="0"/>
                </a:tc>
                <a:tc>
                  <a:txBody>
                    <a:bodyPr/>
                    <a:lstStyle/>
                    <a:p>
                      <a:r>
                        <a:rPr lang="en-US" sz="1600" b="0" i="0" dirty="0">
                          <a:latin typeface="Courier New" panose="02070309020205020404" pitchFamily="49" charset="0"/>
                          <a:cs typeface="Courier New" panose="02070309020205020404" pitchFamily="49" charset="0"/>
                        </a:rPr>
                        <a:t>run=true</a:t>
                      </a:r>
                    </a:p>
                  </a:txBody>
                  <a:tcPr marL="0" marR="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dirty="0">
                          <a:latin typeface="Courier New" panose="02070309020205020404" pitchFamily="49" charset="0"/>
                          <a:cs typeface="Courier New" panose="02070309020205020404" pitchFamily="49" charset="0"/>
                        </a:rPr>
                        <a:t>s=s or S1</a:t>
                      </a:r>
                    </a:p>
                  </a:txBody>
                  <a:tcPr marL="0" marR="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dirty="0">
                          <a:latin typeface="Courier New" panose="02070309020205020404" pitchFamily="49" charset="0"/>
                          <a:cs typeface="Courier New" panose="02070309020205020404" pitchFamily="49" charset="0"/>
                        </a:rPr>
                        <a:t>run=false</a:t>
                      </a:r>
                    </a:p>
                  </a:txBody>
                  <a:tcPr marL="0" marR="0"/>
                </a:tc>
                <a:tc>
                  <a:txBody>
                    <a:bodyPr/>
                    <a:lstStyle/>
                    <a:p>
                      <a:r>
                        <a:rPr lang="en-US" sz="1600" b="0" i="0" dirty="0">
                          <a:latin typeface="Courier New" panose="02070309020205020404" pitchFamily="49" charset="0"/>
                          <a:cs typeface="Courier New" panose="02070309020205020404" pitchFamily="49" charset="0"/>
                        </a:rPr>
                        <a:t>pickup=1</a:t>
                      </a:r>
                    </a:p>
                  </a:txBody>
                  <a:tcPr marL="0" marR="0"/>
                </a:tc>
                <a:tc>
                  <a:txBody>
                    <a:bodyPr/>
                    <a:lstStyle/>
                    <a:p>
                      <a:r>
                        <a:rPr lang="en-US" sz="1600" b="0" i="0" dirty="0">
                          <a:latin typeface="Courier New" panose="02070309020205020404" pitchFamily="49" charset="0"/>
                          <a:cs typeface="Courier New" panose="02070309020205020404" pitchFamily="49" charset="0"/>
                        </a:rPr>
                        <a:t>reject</a:t>
                      </a:r>
                    </a:p>
                  </a:txBody>
                  <a:tcPr marL="0" marR="0"/>
                </a:tc>
                <a:extLst>
                  <a:ext uri="{0D108BD9-81ED-4DB2-BD59-A6C34878D82A}">
                    <a16:rowId xmlns:a16="http://schemas.microsoft.com/office/drawing/2014/main" val="4128551347"/>
                  </a:ext>
                </a:extLst>
              </a:tr>
            </a:tbl>
          </a:graphicData>
        </a:graphic>
      </p:graphicFrame>
      <p:sp>
        <p:nvSpPr>
          <p:cNvPr id="7" name="TextBox 6">
            <a:extLst>
              <a:ext uri="{FF2B5EF4-FFF2-40B4-BE49-F238E27FC236}">
                <a16:creationId xmlns:a16="http://schemas.microsoft.com/office/drawing/2014/main" id="{C28BB64B-EB4B-9C13-51C9-C0E86831B1A0}"/>
              </a:ext>
            </a:extLst>
          </p:cNvPr>
          <p:cNvSpPr txBox="1"/>
          <p:nvPr/>
        </p:nvSpPr>
        <p:spPr>
          <a:xfrm>
            <a:off x="6922063" y="4488215"/>
            <a:ext cx="423514" cy="369332"/>
          </a:xfrm>
          <a:prstGeom prst="rect">
            <a:avLst/>
          </a:prstGeom>
          <a:noFill/>
        </p:spPr>
        <p:txBody>
          <a:bodyPr wrap="none" rtlCol="0">
            <a:spAutoFit/>
          </a:bodyPr>
          <a:lstStyle/>
          <a:p>
            <a:r>
              <a:rPr lang="en-IN" dirty="0"/>
              <a:t>p5</a:t>
            </a:r>
          </a:p>
        </p:txBody>
      </p:sp>
      <p:sp>
        <p:nvSpPr>
          <p:cNvPr id="8" name="TextBox 7">
            <a:extLst>
              <a:ext uri="{FF2B5EF4-FFF2-40B4-BE49-F238E27FC236}">
                <a16:creationId xmlns:a16="http://schemas.microsoft.com/office/drawing/2014/main" id="{9EA38C05-0D46-170A-474E-0219B21504C1}"/>
              </a:ext>
            </a:extLst>
          </p:cNvPr>
          <p:cNvSpPr txBox="1"/>
          <p:nvPr/>
        </p:nvSpPr>
        <p:spPr>
          <a:xfrm>
            <a:off x="7270969" y="4857547"/>
            <a:ext cx="378630" cy="369332"/>
          </a:xfrm>
          <a:prstGeom prst="rect">
            <a:avLst/>
          </a:prstGeom>
          <a:noFill/>
        </p:spPr>
        <p:txBody>
          <a:bodyPr wrap="none" rtlCol="0">
            <a:spAutoFit/>
          </a:bodyPr>
          <a:lstStyle/>
          <a:p>
            <a:r>
              <a:rPr lang="en-IN" dirty="0"/>
              <a:t>t6</a:t>
            </a:r>
          </a:p>
        </p:txBody>
      </p:sp>
    </p:spTree>
    <p:extLst>
      <p:ext uri="{BB962C8B-B14F-4D97-AF65-F5344CB8AC3E}">
        <p14:creationId xmlns:p14="http://schemas.microsoft.com/office/powerpoint/2010/main" val="39702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8|18.3|22.4|30.1|13"/>
</p:tagLst>
</file>

<file path=ppt/tags/tag10.xml><?xml version="1.0" encoding="utf-8"?>
<p:tagLst xmlns:a="http://schemas.openxmlformats.org/drawingml/2006/main" xmlns:r="http://schemas.openxmlformats.org/officeDocument/2006/relationships" xmlns:p="http://schemas.openxmlformats.org/presentationml/2006/main">
  <p:tag name="TIMING" val="|1|23"/>
</p:tagLst>
</file>

<file path=ppt/tags/tag11.xml><?xml version="1.0" encoding="utf-8"?>
<p:tagLst xmlns:a="http://schemas.openxmlformats.org/drawingml/2006/main" xmlns:r="http://schemas.openxmlformats.org/officeDocument/2006/relationships" xmlns:p="http://schemas.openxmlformats.org/presentationml/2006/main">
  <p:tag name="TIMING" val="|10.5"/>
</p:tagLst>
</file>

<file path=ppt/tags/tag12.xml><?xml version="1.0" encoding="utf-8"?>
<p:tagLst xmlns:a="http://schemas.openxmlformats.org/drawingml/2006/main" xmlns:r="http://schemas.openxmlformats.org/officeDocument/2006/relationships" xmlns:p="http://schemas.openxmlformats.org/presentationml/2006/main">
  <p:tag name="TIMING" val="|0.5|0.9|93|1.5"/>
</p:tagLst>
</file>

<file path=ppt/tags/tag13.xml><?xml version="1.0" encoding="utf-8"?>
<p:tagLst xmlns:a="http://schemas.openxmlformats.org/drawingml/2006/main" xmlns:r="http://schemas.openxmlformats.org/officeDocument/2006/relationships" xmlns:p="http://schemas.openxmlformats.org/presentationml/2006/main">
  <p:tag name="TIMING" val="|2.3|32.2"/>
</p:tagLst>
</file>

<file path=ppt/tags/tag2.xml><?xml version="1.0" encoding="utf-8"?>
<p:tagLst xmlns:a="http://schemas.openxmlformats.org/drawingml/2006/main" xmlns:r="http://schemas.openxmlformats.org/officeDocument/2006/relationships" xmlns:p="http://schemas.openxmlformats.org/presentationml/2006/main">
  <p:tag name="TIMING" val="|150.6|7.1|7.2"/>
</p:tagLst>
</file>

<file path=ppt/tags/tag3.xml><?xml version="1.0" encoding="utf-8"?>
<p:tagLst xmlns:a="http://schemas.openxmlformats.org/drawingml/2006/main" xmlns:r="http://schemas.openxmlformats.org/officeDocument/2006/relationships" xmlns:p="http://schemas.openxmlformats.org/presentationml/2006/main">
  <p:tag name="TIMING" val="|27.9|0.3|86.1|59|29.2|3.9|0.4|0.5|39"/>
</p:tagLst>
</file>

<file path=ppt/tags/tag4.xml><?xml version="1.0" encoding="utf-8"?>
<p:tagLst xmlns:a="http://schemas.openxmlformats.org/drawingml/2006/main" xmlns:r="http://schemas.openxmlformats.org/officeDocument/2006/relationships" xmlns:p="http://schemas.openxmlformats.org/presentationml/2006/main">
  <p:tag name="TIMING" val="|1.2|97.7|35.9|63.7"/>
</p:tagLst>
</file>

<file path=ppt/tags/tag5.xml><?xml version="1.0" encoding="utf-8"?>
<p:tagLst xmlns:a="http://schemas.openxmlformats.org/drawingml/2006/main" xmlns:r="http://schemas.openxmlformats.org/officeDocument/2006/relationships" xmlns:p="http://schemas.openxmlformats.org/presentationml/2006/main">
  <p:tag name="TIMING" val="|2|0.4|74.5|41.2|12.6"/>
</p:tagLst>
</file>

<file path=ppt/tags/tag6.xml><?xml version="1.0" encoding="utf-8"?>
<p:tagLst xmlns:a="http://schemas.openxmlformats.org/drawingml/2006/main" xmlns:r="http://schemas.openxmlformats.org/officeDocument/2006/relationships" xmlns:p="http://schemas.openxmlformats.org/presentationml/2006/main">
  <p:tag name="TIMING" val="|38.7"/>
</p:tagLst>
</file>

<file path=ppt/tags/tag7.xml><?xml version="1.0" encoding="utf-8"?>
<p:tagLst xmlns:a="http://schemas.openxmlformats.org/drawingml/2006/main" xmlns:r="http://schemas.openxmlformats.org/officeDocument/2006/relationships" xmlns:p="http://schemas.openxmlformats.org/presentationml/2006/main">
  <p:tag name="TIMING" val="|4.7|1.9|2.1"/>
</p:tagLst>
</file>

<file path=ppt/tags/tag8.xml><?xml version="1.0" encoding="utf-8"?>
<p:tagLst xmlns:a="http://schemas.openxmlformats.org/drawingml/2006/main" xmlns:r="http://schemas.openxmlformats.org/officeDocument/2006/relationships" xmlns:p="http://schemas.openxmlformats.org/presentationml/2006/main">
  <p:tag name="TIMING" val="|22.4|0.6|0.3|0.4|0.5"/>
</p:tagLst>
</file>

<file path=ppt/tags/tag9.xml><?xml version="1.0" encoding="utf-8"?>
<p:tagLst xmlns:a="http://schemas.openxmlformats.org/drawingml/2006/main" xmlns:r="http://schemas.openxmlformats.org/officeDocument/2006/relationships" xmlns:p="http://schemas.openxmlformats.org/presentationml/2006/main">
  <p:tag name="TIMING" val="|122.7|1.1|54.7|7.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792d246-d363-40e2-82bc-6f0655128b68}" enabled="1" method="Standard" siteId="{372ee9e0-9ce0-4033-a64a-c07073a91ecd}" removed="0"/>
</clbl:labelList>
</file>

<file path=docProps/app.xml><?xml version="1.0" encoding="utf-8"?>
<Properties xmlns="http://schemas.openxmlformats.org/officeDocument/2006/extended-properties" xmlns:vt="http://schemas.openxmlformats.org/officeDocument/2006/docPropsVTypes">
  <Template>Ion</Template>
  <TotalTime>42735</TotalTime>
  <Words>3733</Words>
  <Application>Microsoft Office PowerPoint</Application>
  <PresentationFormat>Widescreen</PresentationFormat>
  <Paragraphs>368</Paragraphs>
  <Slides>28</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Aptos</vt:lpstr>
      <vt:lpstr>Aptos Display</vt:lpstr>
      <vt:lpstr>Arial</vt:lpstr>
      <vt:lpstr>Calibri</vt:lpstr>
      <vt:lpstr>Cambria Math</vt:lpstr>
      <vt:lpstr>Courier New</vt:lpstr>
      <vt:lpstr>Office Theme</vt:lpstr>
      <vt:lpstr>  Soumyadip Bandyopadhyay </vt:lpstr>
      <vt:lpstr>What is PLC?</vt:lpstr>
      <vt:lpstr>          PLC Compliance Programing  Languages (IEC 61131-3)</vt:lpstr>
      <vt:lpstr>PLC Upgrade Challenges</vt:lpstr>
      <vt:lpstr>Existing Approaches</vt:lpstr>
      <vt:lpstr>Motivating Example (A pick-and-place unit(PPU))</vt:lpstr>
      <vt:lpstr>Motivating Example (PPU)</vt:lpstr>
      <vt:lpstr>Symbolic Containment: Key Idea</vt:lpstr>
      <vt:lpstr>SFC to Petri net Translation</vt:lpstr>
      <vt:lpstr>Concept of Execution Cut Point</vt:lpstr>
      <vt:lpstr>Containment Checking: Example1</vt:lpstr>
      <vt:lpstr>Containment Checking: Example 2 (PPU)</vt:lpstr>
      <vt:lpstr>Containment Checking: Example 2</vt:lpstr>
      <vt:lpstr>Experimental Results</vt:lpstr>
      <vt:lpstr>Limitations and Future Work</vt:lpstr>
      <vt:lpstr>Conclusion</vt:lpstr>
      <vt:lpstr>Use Case: Software Migration</vt:lpstr>
      <vt:lpstr>Migration journey </vt:lpstr>
      <vt:lpstr>System Architecture</vt:lpstr>
      <vt:lpstr>A Toy Example</vt:lpstr>
      <vt:lpstr>Real-life Example </vt:lpstr>
      <vt:lpstr>Real-life Example </vt:lpstr>
      <vt:lpstr>Real-life Example </vt:lpstr>
      <vt:lpstr>Soundness proof</vt:lpstr>
      <vt:lpstr>Soundness Proof </vt:lpstr>
      <vt:lpstr>Equivalence checking</vt:lpstr>
      <vt:lpstr>Results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Soumyadip Bandyopadhyay</dc:creator>
  <cp:keywords/>
  <dc:description>generated using python-pptx</dc:description>
  <cp:lastModifiedBy>Soumyadip Bandyopadhyay</cp:lastModifiedBy>
  <cp:revision>54</cp:revision>
  <dcterms:created xsi:type="dcterms:W3CDTF">2013-01-27T09:14:16Z</dcterms:created>
  <dcterms:modified xsi:type="dcterms:W3CDTF">2026-05-15T12:42:00Z</dcterms:modified>
  <cp:category/>
</cp:coreProperties>
</file>