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9" r:id="rId4"/>
    <p:sldId id="258" r:id="rId5"/>
    <p:sldId id="261" r:id="rId6"/>
    <p:sldId id="350" r:id="rId7"/>
    <p:sldId id="262" r:id="rId8"/>
    <p:sldId id="263" r:id="rId9"/>
    <p:sldId id="337" r:id="rId10"/>
    <p:sldId id="338" r:id="rId11"/>
    <p:sldId id="265" r:id="rId12"/>
    <p:sldId id="377" r:id="rId13"/>
    <p:sldId id="334" r:id="rId14"/>
    <p:sldId id="414" r:id="rId15"/>
    <p:sldId id="284" r:id="rId16"/>
    <p:sldId id="379" r:id="rId17"/>
    <p:sldId id="400" r:id="rId18"/>
    <p:sldId id="359" r:id="rId19"/>
    <p:sldId id="396" r:id="rId20"/>
    <p:sldId id="412" r:id="rId21"/>
    <p:sldId id="395" r:id="rId22"/>
    <p:sldId id="413" r:id="rId23"/>
    <p:sldId id="408" r:id="rId24"/>
    <p:sldId id="3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0F9A1-36E1-A148-9B7C-7636BB5614DB}" v="222" dt="2023-07-11T12:54:57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/>
    <p:restoredTop sz="96595"/>
  </p:normalViewPr>
  <p:slideViewPr>
    <p:cSldViewPr snapToGrid="0">
      <p:cViewPr varScale="1">
        <p:scale>
          <a:sx n="112" d="100"/>
          <a:sy n="112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BA871-AFE8-074A-BBF3-7D431EFCFF2B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CFB6-1ACF-F249-84C2-3409AF38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8ABEB-8F17-DF4D-8CDA-7111FEFE66EF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56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8ABEB-8F17-DF4D-8CDA-7111FEFE66EF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096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8ABEB-8F17-DF4D-8CDA-7111FEFE66EF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1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global/local variables have layer ranges, atomic actions have layer ranges, procedures have hidden layer</a:t>
            </a:r>
          </a:p>
          <a:p>
            <a:pPr marL="171450" indent="-171450">
              <a:buFontTx/>
              <a:buChar char="-"/>
            </a:pPr>
            <a:r>
              <a:rPr lang="en-US" dirty="0"/>
              <a:t>global variables against atomic actions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procedures against called atomic actions and procedures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local variables for parameter passing in/out of procedures and atomic actions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6440-2A98-4A7D-8A52-63C4B32200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6440-2A98-4A7D-8A52-63C4B32200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BE29F-0379-ED42-B5FF-44BC08BCC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BE29F-0379-ED42-B5FF-44BC08BCCA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9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8ABEB-8F17-DF4D-8CDA-7111FEFE66EF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52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76C7-6A3A-1C66-FD4A-A69C16ECA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DA16B-C9F6-8376-7683-66C18824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F8F7-5430-52B6-1D6C-CB1F8FCA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1B818-6500-6D03-AA77-F5C88B24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D17F-6946-5177-238B-761DB29E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D1C6-3E1D-6843-22BD-949A8095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AEE71-C18B-E918-F94E-703C8D3D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915BB-1A51-50C2-9BA5-AEC78550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CCD49-E8FF-B3BB-1E2F-7A25016E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014B-820C-1F5B-5021-0C451A1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80D97-781B-4632-3D0E-F7F5AF84F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B65E7-7B0C-C9D3-961A-537BE9D08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4A25-851A-6E0F-4B4E-F38F32D0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5C4D6-6A0A-C1FC-4E6D-D5330D4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13E88-7E0E-3CB7-F55B-B3347EFE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078A-549C-ECF4-9092-720C3666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903D-524E-990D-FC74-D4904D5E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92C19-E5E5-5A73-F228-1562A1BA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5B6C-E538-8661-3899-B6BBDE14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3117-D88A-0AB5-297A-9DA0AD4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BFCA-AEDC-16B6-677C-A157E4B8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A1AB9-E54D-9C50-71F4-9552C102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8EC1-EF8C-5A7E-D74C-9244175F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BE5C-19A0-3283-AAE3-71F7BFA8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3E76-19B7-9AC5-E350-4B9480C8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38C8-00C0-2E55-216B-755BC58F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B21E9-70EF-4C87-CCD2-AD9786DE7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9957A-A3CC-C8E0-F5CB-D45DDFC4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C275-E96E-2599-E92A-FA89018E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19A25-3836-E999-ADD3-BA1E6AF7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0204B-F0E6-B4EA-5E35-D9A301D9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A7FB-D7C4-00D5-B93C-C3032709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A8A1-9118-B59D-1908-0743E9B1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239F4-8319-A493-C694-FBCFF7B08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00718-E0F9-A5D2-C882-2C352105A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137AD-E60E-F48D-14BE-464BCA19F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92392-4879-974E-BA26-58F7F6C8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8B952-348D-2B04-7B2E-3522837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2BAD0-6E6C-6AB0-7D67-25821EA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9100-E78E-1465-64DB-48F66DD2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A1029-092A-0B86-FC1B-EB763234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41C87-7893-E06E-FBC7-9E859AD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0C32A-E851-604B-1B46-1A08F5A6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BFF93-F1E9-B337-E3A6-BB7CD491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9EAFF-7123-F0F3-E75E-7C6165FF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FF9FD-AE73-F26F-797F-214720D1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79F0-CD46-600B-9234-08E54F16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E004-F07D-05AC-E318-950F5217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44D6C-5853-AA4F-2873-2CB3C5706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9277E-F51B-878F-63F7-BA72DFC1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39F8-9F05-E10C-5F64-7AE693A6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4DE80-AB1C-2552-1A71-39B48425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FA53-AF99-E08D-867A-2C7CA6C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62F292-97D9-C161-058C-5DB25E5A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85A8A-B380-CF3B-87F0-C0E9BB049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0BB5-8EE5-C3BA-14BE-B1DDEFDA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EDCC0-6E9B-3707-859E-19EF6326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6B3E-946D-992E-58E3-02AB2826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D27BF-7492-9948-4E82-5622DA50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8774F-3AB3-DA34-3217-59A385BB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054C-C106-2006-DDBB-4B80317FC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4B29-4B1A-D14D-B33A-5C4E2CEE8983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61BC-873F-5A25-02A0-489A926EF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7754-0BD4-F03F-4ECA-EB0AF034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FF1A-9A68-DB43-B9DA-04617BB2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l-verifier.github.io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8F54-E6D8-934A-9E2E-E7DC97D77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Verification of Concurrent Programs with</a:t>
            </a:r>
            <a:r>
              <a:rPr lang="en-DE"/>
              <a:t> Civl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3994F-07AF-F24E-898D-7C7640FAC934}"/>
              </a:ext>
            </a:extLst>
          </p:cNvPr>
          <p:cNvSpPr txBox="1"/>
          <p:nvPr/>
        </p:nvSpPr>
        <p:spPr>
          <a:xfrm>
            <a:off x="4062351" y="4540507"/>
            <a:ext cx="4067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dirty="0"/>
              <a:t>Shaz Qadeer</a:t>
            </a:r>
          </a:p>
          <a:p>
            <a:pPr algn="ctr"/>
            <a:r>
              <a:rPr lang="en-GB" sz="2800" i="1" dirty="0"/>
              <a:t>Meta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BA56A-A71D-9E4A-9008-D3FEEE0B7077}"/>
              </a:ext>
            </a:extLst>
          </p:cNvPr>
          <p:cNvSpPr/>
          <p:nvPr/>
        </p:nvSpPr>
        <p:spPr>
          <a:xfrm>
            <a:off x="3953940" y="3711740"/>
            <a:ext cx="4284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hlinkClick r:id="rId2" invalidUrl="https:///"/>
              </a:rPr>
              <a:t>https://</a:t>
            </a:r>
            <a:r>
              <a:rPr lang="en-GB" sz="2800" dirty="0">
                <a:hlinkClick r:id="rId3"/>
              </a:rPr>
              <a:t>civl-verifier.github.io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166299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6ED3-6BCE-3246-BAC7-02BE7A6A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Tactic 3: Changing state representation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3583BC-257F-3940-88B3-4B1DEF8F442B}"/>
              </a:ext>
            </a:extLst>
          </p:cNvPr>
          <p:cNvGrpSpPr/>
          <p:nvPr/>
        </p:nvGrpSpPr>
        <p:grpSpPr>
          <a:xfrm>
            <a:off x="3238994" y="1641377"/>
            <a:ext cx="5893131" cy="2646878"/>
            <a:chOff x="2790701" y="1641377"/>
            <a:chExt cx="5893131" cy="26468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0A4FB8-3185-7742-958C-8D31DCAA8162}"/>
                </a:ext>
              </a:extLst>
            </p:cNvPr>
            <p:cNvSpPr txBox="1"/>
            <p:nvPr/>
          </p:nvSpPr>
          <p:spPr>
            <a:xfrm>
              <a:off x="2790701" y="1641377"/>
              <a:ext cx="292429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var</a:t>
              </a:r>
              <a:r>
                <a:rPr lang="en-US" sz="1600" dirty="0"/>
                <a:t> b: bool</a:t>
              </a:r>
            </a:p>
            <a:p>
              <a:endParaRPr lang="en-US" sz="600" dirty="0"/>
            </a:p>
            <a:p>
              <a:r>
                <a:rPr lang="en-US" sz="1600" b="1" dirty="0"/>
                <a:t>proc</a:t>
              </a:r>
              <a:r>
                <a:rPr lang="en-US" sz="1600" dirty="0"/>
                <a:t> Acquire(</a:t>
              </a:r>
              <a:r>
                <a:rPr lang="en-US" sz="1600" dirty="0" err="1">
                  <a:solidFill>
                    <a:srgbClr val="0070C0"/>
                  </a:solidFill>
                </a:rPr>
                <a:t>tid</a:t>
              </a:r>
              <a:r>
                <a:rPr lang="en-US" sz="1600" dirty="0"/>
                <a:t>)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// yield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while</a:t>
              </a:r>
              <a:r>
                <a:rPr lang="en-US" sz="1600" dirty="0"/>
                <a:t> true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    // yield</a:t>
              </a:r>
            </a:p>
            <a:p>
              <a:r>
                <a:rPr lang="en-US" sz="1600" b="1" dirty="0"/>
                <a:t>        exec </a:t>
              </a:r>
              <a:r>
                <a:rPr lang="en-US" sz="1600" dirty="0"/>
                <a:t>s := CAS(b, false, true)</a:t>
              </a:r>
              <a:endParaRPr lang="en-US" sz="1600" b="1" dirty="0"/>
            </a:p>
            <a:p>
              <a:r>
                <a:rPr lang="en-US" sz="1600" dirty="0"/>
                <a:t>        </a:t>
              </a:r>
              <a:r>
                <a:rPr lang="en-US" sz="1600" b="1" dirty="0"/>
                <a:t>if</a:t>
              </a:r>
              <a:r>
                <a:rPr lang="en-US" sz="1600" dirty="0"/>
                <a:t> (s)</a:t>
              </a:r>
            </a:p>
            <a:p>
              <a:r>
                <a:rPr lang="en-US" sz="1600" dirty="0">
                  <a:solidFill>
                    <a:srgbClr val="0070C0"/>
                  </a:solidFill>
                </a:rPr>
                <a:t>            </a:t>
              </a:r>
              <a:r>
                <a:rPr lang="en-US" sz="1600" b="1" dirty="0">
                  <a:solidFill>
                    <a:srgbClr val="0070C0"/>
                  </a:solidFill>
                </a:rPr>
                <a:t>exec</a:t>
              </a:r>
              <a:r>
                <a:rPr lang="en-US" sz="1600" dirty="0">
                  <a:solidFill>
                    <a:srgbClr val="0070C0"/>
                  </a:solidFill>
                </a:rPr>
                <a:t> [l := Some(</a:t>
              </a:r>
              <a:r>
                <a:rPr lang="en-US" sz="1600" dirty="0" err="1">
                  <a:solidFill>
                    <a:srgbClr val="0070C0"/>
                  </a:solidFill>
                </a:rPr>
                <a:t>tid</a:t>
              </a:r>
              <a:r>
                <a:rPr lang="en-US" sz="1600" dirty="0">
                  <a:solidFill>
                    <a:srgbClr val="0070C0"/>
                  </a:solidFill>
                </a:rPr>
                <a:t>)]</a:t>
              </a:r>
              <a:endParaRPr lang="en-US" sz="1600" dirty="0"/>
            </a:p>
            <a:p>
              <a:r>
                <a:rPr lang="en-US" sz="1600" b="1" dirty="0"/>
                <a:t>            break</a:t>
              </a:r>
            </a:p>
            <a:p>
              <a:r>
                <a:rPr lang="en-US" sz="1600" b="1" dirty="0">
                  <a:solidFill>
                    <a:srgbClr val="00B050"/>
                  </a:solidFill>
                </a:rPr>
                <a:t>    </a:t>
              </a:r>
              <a:r>
                <a:rPr lang="en-US" sz="1600" dirty="0">
                  <a:solidFill>
                    <a:srgbClr val="00B050"/>
                  </a:solidFill>
                </a:rPr>
                <a:t>// yield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1D7E2-16D5-5A47-A877-0C02F804F449}"/>
                </a:ext>
              </a:extLst>
            </p:cNvPr>
            <p:cNvSpPr txBox="1"/>
            <p:nvPr/>
          </p:nvSpPr>
          <p:spPr>
            <a:xfrm>
              <a:off x="6477002" y="1641377"/>
              <a:ext cx="22068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var</a:t>
              </a:r>
              <a:r>
                <a:rPr lang="en-US" sz="1600" dirty="0"/>
                <a:t> l: Option&lt;</a:t>
              </a:r>
              <a:r>
                <a:rPr lang="en-US" sz="1600" dirty="0" err="1"/>
                <a:t>ThreadId</a:t>
              </a:r>
              <a:r>
                <a:rPr lang="en-US" sz="1600" dirty="0"/>
                <a:t>&gt;</a:t>
              </a:r>
            </a:p>
            <a:p>
              <a:endParaRPr lang="en-US" sz="600" b="1" dirty="0"/>
            </a:p>
            <a:p>
              <a:r>
                <a:rPr lang="en-US" sz="1600" b="1" dirty="0"/>
                <a:t>action </a:t>
              </a:r>
              <a:r>
                <a:rPr lang="en-US" sz="1600" dirty="0"/>
                <a:t>ACQUIRE(</a:t>
              </a:r>
              <a:r>
                <a:rPr lang="en-US" sz="1600" dirty="0" err="1"/>
                <a:t>tid</a:t>
              </a:r>
              <a:r>
                <a:rPr lang="en-US" sz="1600" dirty="0"/>
                <a:t>)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assume </a:t>
              </a:r>
              <a:r>
                <a:rPr lang="en-US" sz="1600" dirty="0"/>
                <a:t>l == None</a:t>
              </a:r>
            </a:p>
            <a:p>
              <a:r>
                <a:rPr lang="en-US" sz="1600" dirty="0"/>
                <a:t>    l := Some(</a:t>
              </a:r>
              <a:r>
                <a:rPr lang="en-US" sz="1600" dirty="0" err="1"/>
                <a:t>tid</a:t>
              </a:r>
              <a:r>
                <a:rPr lang="en-US" sz="1600" dirty="0"/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EADD59-DDA6-7945-8B90-8D6E7DFC31A3}"/>
              </a:ext>
            </a:extLst>
          </p:cNvPr>
          <p:cNvSpPr txBox="1"/>
          <p:nvPr/>
        </p:nvSpPr>
        <p:spPr>
          <a:xfrm>
            <a:off x="2959052" y="4405745"/>
            <a:ext cx="6273897" cy="36933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DE" dirty="0"/>
              <a:t>Every execution of Acquire behaves like “SKIP*; ACQUIRE; SKIP*”.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1A82162-2F2A-9445-9FF2-634CDFE6F9BF}"/>
              </a:ext>
            </a:extLst>
          </p:cNvPr>
          <p:cNvSpPr/>
          <p:nvPr/>
        </p:nvSpPr>
        <p:spPr>
          <a:xfrm>
            <a:off x="3252255" y="6024789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DFEF4BE-3E9B-EE47-BEA9-F1B097CE08EA}"/>
              </a:ext>
            </a:extLst>
          </p:cNvPr>
          <p:cNvSpPr/>
          <p:nvPr/>
        </p:nvSpPr>
        <p:spPr>
          <a:xfrm>
            <a:off x="5385855" y="6035675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FF0000"/>
                </a:solidFill>
              </a:rPr>
              <a:t>✗</a:t>
            </a:r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C3C6B9C-590F-DC41-82C3-A30313AE8339}"/>
              </a:ext>
            </a:extLst>
          </p:cNvPr>
          <p:cNvSpPr/>
          <p:nvPr/>
        </p:nvSpPr>
        <p:spPr>
          <a:xfrm>
            <a:off x="7519455" y="6046561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EF28603-1C50-F244-A3C5-494B67BA9119}"/>
              </a:ext>
            </a:extLst>
          </p:cNvPr>
          <p:cNvSpPr/>
          <p:nvPr/>
        </p:nvSpPr>
        <p:spPr>
          <a:xfrm>
            <a:off x="3252255" y="5394847"/>
            <a:ext cx="1219200" cy="446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3E3412E-838D-5640-8514-99B1C480A2D4}"/>
              </a:ext>
            </a:extLst>
          </p:cNvPr>
          <p:cNvSpPr/>
          <p:nvPr/>
        </p:nvSpPr>
        <p:spPr>
          <a:xfrm>
            <a:off x="5385855" y="5405733"/>
            <a:ext cx="1219200" cy="446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0131316-F65D-BD4A-A45A-A949BA2B7F65}"/>
              </a:ext>
            </a:extLst>
          </p:cNvPr>
          <p:cNvSpPr/>
          <p:nvPr/>
        </p:nvSpPr>
        <p:spPr>
          <a:xfrm>
            <a:off x="7519455" y="5416619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ACQUIRE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DE5E79B8-64B3-3D4A-A304-23D1F56AB317}"/>
              </a:ext>
            </a:extLst>
          </p:cNvPr>
          <p:cNvSpPr/>
          <p:nvPr/>
        </p:nvSpPr>
        <p:spPr>
          <a:xfrm>
            <a:off x="1606335" y="5471309"/>
            <a:ext cx="1303021" cy="232659"/>
          </a:xfrm>
          <a:prstGeom prst="wedgeRectCallout">
            <a:avLst>
              <a:gd name="adj1" fmla="val 27202"/>
              <a:gd name="adj2" fmla="val 755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 ⇔ l ≠ None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0EB6E1-4911-8B41-921F-DF48FBA101A2}"/>
                  </a:ext>
                </a:extLst>
              </p:cNvPr>
              <p:cNvSpPr txBox="1"/>
              <p:nvPr/>
            </p:nvSpPr>
            <p:spPr>
              <a:xfrm>
                <a:off x="2375956" y="5656685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0EB6E1-4911-8B41-921F-DF48FBA1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956" y="5656685"/>
                <a:ext cx="6858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755E14-3CC9-3F46-9774-7928403244B6}"/>
                  </a:ext>
                </a:extLst>
              </p:cNvPr>
              <p:cNvSpPr txBox="1"/>
              <p:nvPr/>
            </p:nvSpPr>
            <p:spPr>
              <a:xfrm>
                <a:off x="4520640" y="5656685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755E14-3CC9-3F46-9774-792840324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40" y="5656685"/>
                <a:ext cx="6858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DA3777-9818-A545-8BAE-8BAB7B9F7A4C}"/>
                  </a:ext>
                </a:extLst>
              </p:cNvPr>
              <p:cNvSpPr txBox="1"/>
              <p:nvPr/>
            </p:nvSpPr>
            <p:spPr>
              <a:xfrm>
                <a:off x="6643156" y="5656685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DA3777-9818-A545-8BAE-8BAB7B9F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6" y="5656685"/>
                <a:ext cx="6858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593BF5-B24C-8642-AB00-1DB5230733BC}"/>
                  </a:ext>
                </a:extLst>
              </p:cNvPr>
              <p:cNvSpPr txBox="1"/>
              <p:nvPr/>
            </p:nvSpPr>
            <p:spPr>
              <a:xfrm>
                <a:off x="8852956" y="5656685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593BF5-B24C-8642-AB00-1DB52307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56" y="5656685"/>
                <a:ext cx="6858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A8D1E563-450F-7C4D-80B6-46982AD46DE7}"/>
              </a:ext>
            </a:extLst>
          </p:cNvPr>
          <p:cNvSpPr/>
          <p:nvPr/>
        </p:nvSpPr>
        <p:spPr>
          <a:xfrm>
            <a:off x="1267435" y="1521467"/>
            <a:ext cx="1691617" cy="532932"/>
          </a:xfrm>
          <a:prstGeom prst="wedgeRectCallout">
            <a:avLst>
              <a:gd name="adj1" fmla="val 66165"/>
              <a:gd name="adj2" fmla="val 842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Concrete </a:t>
            </a:r>
            <a:r>
              <a:rPr lang="en-US" dirty="0"/>
              <a:t>state</a:t>
            </a:r>
            <a:endParaRPr lang="en-DE" sz="1400" dirty="0"/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37C5B785-9A88-934D-A87D-EE2EB798AA6C}"/>
              </a:ext>
            </a:extLst>
          </p:cNvPr>
          <p:cNvSpPr/>
          <p:nvPr/>
        </p:nvSpPr>
        <p:spPr>
          <a:xfrm>
            <a:off x="9275913" y="1521467"/>
            <a:ext cx="1691617" cy="532932"/>
          </a:xfrm>
          <a:prstGeom prst="wedgeRectCallout">
            <a:avLst>
              <a:gd name="adj1" fmla="val -62505"/>
              <a:gd name="adj2" fmla="val 947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Abstract </a:t>
            </a:r>
            <a:r>
              <a:rPr lang="en-US" dirty="0"/>
              <a:t>state</a:t>
            </a:r>
            <a:endParaRPr lang="en-DE" sz="1400" dirty="0"/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84276861-5C2C-1B4C-9E6A-620AA796D395}"/>
              </a:ext>
            </a:extLst>
          </p:cNvPr>
          <p:cNvSpPr/>
          <p:nvPr/>
        </p:nvSpPr>
        <p:spPr>
          <a:xfrm>
            <a:off x="4960776" y="1974977"/>
            <a:ext cx="1395652" cy="313030"/>
          </a:xfrm>
          <a:prstGeom prst="wedgeRectCallout">
            <a:avLst>
              <a:gd name="adj1" fmla="val -61253"/>
              <a:gd name="adj2" fmla="val 9945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Introduced state</a:t>
            </a:r>
            <a:endParaRPr lang="en-DE" sz="1100" dirty="0"/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CB697000-1DE1-A545-90D6-19E7422BDEAD}"/>
              </a:ext>
            </a:extLst>
          </p:cNvPr>
          <p:cNvSpPr/>
          <p:nvPr/>
        </p:nvSpPr>
        <p:spPr>
          <a:xfrm>
            <a:off x="5800150" y="3451821"/>
            <a:ext cx="1969444" cy="313030"/>
          </a:xfrm>
          <a:prstGeom prst="wedgeRectCallout">
            <a:avLst>
              <a:gd name="adj1" fmla="val -59259"/>
              <a:gd name="adj2" fmla="val 6361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Introduced computation</a:t>
            </a:r>
            <a:endParaRPr lang="en-DE" sz="1100" dirty="0"/>
          </a:p>
        </p:txBody>
      </p:sp>
    </p:spTree>
    <p:extLst>
      <p:ext uri="{BB962C8B-B14F-4D97-AF65-F5344CB8AC3E}">
        <p14:creationId xmlns:p14="http://schemas.microsoft.com/office/powerpoint/2010/main" val="21984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57CFCC-9930-AF47-9B78-C5AF3CB33EEC}"/>
              </a:ext>
            </a:extLst>
          </p:cNvPr>
          <p:cNvSpPr/>
          <p:nvPr/>
        </p:nvSpPr>
        <p:spPr>
          <a:xfrm>
            <a:off x="5239568" y="3730012"/>
            <a:ext cx="5149811" cy="309055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>
                <a:extLst>
                  <a:ext uri="{FF2B5EF4-FFF2-40B4-BE49-F238E27FC236}">
                    <a16:creationId xmlns:a16="http://schemas.microsoft.com/office/drawing/2014/main" id="{AA78236C-90BE-B840-8495-EA8EC6790388}"/>
                  </a:ext>
                </a:extLst>
              </p:cNvPr>
              <p:cNvSpPr/>
              <p:nvPr/>
            </p:nvSpPr>
            <p:spPr>
              <a:xfrm>
                <a:off x="5041075" y="3372592"/>
                <a:ext cx="5557652" cy="1840676"/>
              </a:xfrm>
              <a:prstGeom prst="wedgeRectCallout">
                <a:avLst>
                  <a:gd name="adj1" fmla="val -57158"/>
                  <a:gd name="adj2" fmla="val -66532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DE" b="1" dirty="0"/>
                  <a:t>Asynchronous executions</a:t>
                </a:r>
              </a:p>
              <a:p>
                <a:pPr algn="ctr"/>
                <a:r>
                  <a:rPr lang="en-DE" dirty="0">
                    <a:solidFill>
                      <a:schemeClr val="bg1">
                        <a:lumMod val="65000"/>
                      </a:schemeClr>
                    </a:solidFill>
                  </a:rPr>
                  <a:t>1:</a:t>
                </a:r>
                <a:r>
                  <a:rPr lang="en-DE" dirty="0"/>
                  <a:t> ADD(1)  ADD(2)  ADD(3)  ADD(4)  ADD(5)  ADD(6)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DE" dirty="0"/>
              </a:p>
              <a:p>
                <a:pPr algn="ctr"/>
                <a:r>
                  <a:rPr lang="en-DE" dirty="0">
                    <a:solidFill>
                      <a:schemeClr val="bg1">
                        <a:lumMod val="65000"/>
                      </a:schemeClr>
                    </a:solidFill>
                  </a:rPr>
                  <a:t>2:</a:t>
                </a:r>
                <a:r>
                  <a:rPr lang="en-DE" dirty="0"/>
                  <a:t> ADD(2)  ADD(5)  ADD(1)  ADD(4)  ADD(6)  ADD(3)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DE" dirty="0"/>
              </a:p>
              <a:p>
                <a:pPr algn="ctr"/>
                <a:r>
                  <a:rPr lang="en-DE" dirty="0">
                    <a:solidFill>
                      <a:schemeClr val="bg1">
                        <a:lumMod val="65000"/>
                      </a:schemeClr>
                    </a:solidFill>
                  </a:rPr>
                  <a:t>3: </a:t>
                </a:r>
                <a:r>
                  <a:rPr lang="en-DE" dirty="0"/>
                  <a:t>ADD(6)  ADD(4)  ADD(5)  ADD(1)  ADD(3)  ADD(2)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DE" dirty="0"/>
              </a:p>
              <a:p>
                <a:pPr algn="ctr"/>
                <a:r>
                  <a:rPr lang="en-DE" dirty="0">
                    <a:solidFill>
                      <a:schemeClr val="bg1">
                        <a:lumMod val="65000"/>
                      </a:schemeClr>
                    </a:solidFill>
                  </a:rPr>
                  <a:t>4: </a:t>
                </a:r>
                <a:r>
                  <a:rPr lang="en-DE" dirty="0"/>
                  <a:t>ADD(4)  ADD(1)  ADD(6)  ADD(3)  ADD(2)  ADD(5)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9" name="Rectangular Callout 8">
                <a:extLst>
                  <a:ext uri="{FF2B5EF4-FFF2-40B4-BE49-F238E27FC236}">
                    <a16:creationId xmlns:a16="http://schemas.microsoft.com/office/drawing/2014/main" id="{AA78236C-90BE-B840-8495-EA8EC6790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75" y="3372592"/>
                <a:ext cx="5557652" cy="1840676"/>
              </a:xfrm>
              <a:prstGeom prst="wedgeRectCallout">
                <a:avLst>
                  <a:gd name="adj1" fmla="val -57158"/>
                  <a:gd name="adj2" fmla="val -66532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01A06F-7659-A84C-B503-2E9492A6D07B}"/>
              </a:ext>
            </a:extLst>
          </p:cNvPr>
          <p:cNvSpPr/>
          <p:nvPr/>
        </p:nvSpPr>
        <p:spPr>
          <a:xfrm>
            <a:off x="1899050" y="4800217"/>
            <a:ext cx="2745878" cy="1768451"/>
          </a:xfrm>
          <a:prstGeom prst="roundRect">
            <a:avLst>
              <a:gd name="adj" fmla="val 5564"/>
            </a:avLst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C5044-014D-D74A-BD11-F75833AB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Tactic 4: </a:t>
            </a:r>
            <a:r>
              <a:rPr lang="en-GB" dirty="0"/>
              <a:t>Synchronizing asynchrony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0701C-EF40-384C-A301-CB29F7E29C71}"/>
              </a:ext>
            </a:extLst>
          </p:cNvPr>
          <p:cNvSpPr txBox="1"/>
          <p:nvPr/>
        </p:nvSpPr>
        <p:spPr>
          <a:xfrm>
            <a:off x="1989117" y="1490355"/>
            <a:ext cx="2921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/>
              <a:t>var</a:t>
            </a:r>
            <a:r>
              <a:rPr lang="en-DE" dirty="0"/>
              <a:t> x: nat</a:t>
            </a:r>
          </a:p>
          <a:p>
            <a:endParaRPr lang="en-DE" dirty="0"/>
          </a:p>
          <a:p>
            <a:r>
              <a:rPr lang="en-DE" b="1" dirty="0"/>
              <a:t>action</a:t>
            </a:r>
            <a:r>
              <a:rPr lang="en-DE" dirty="0"/>
              <a:t> ADD(i: nat)</a:t>
            </a:r>
          </a:p>
          <a:p>
            <a:r>
              <a:rPr lang="en-DE" dirty="0"/>
              <a:t>    x := x + i</a:t>
            </a:r>
          </a:p>
          <a:p>
            <a:endParaRPr lang="en-DE" dirty="0"/>
          </a:p>
          <a:p>
            <a:r>
              <a:rPr lang="en-DE" b="1" dirty="0"/>
              <a:t>action</a:t>
            </a:r>
            <a:r>
              <a:rPr lang="en-DE" dirty="0"/>
              <a:t> ASYNC_SUM(n: nat)</a:t>
            </a:r>
          </a:p>
          <a:p>
            <a:r>
              <a:rPr lang="en-DE" dirty="0"/>
              <a:t>    </a:t>
            </a:r>
            <a:r>
              <a:rPr lang="en-DE" b="1" dirty="0"/>
              <a:t>for</a:t>
            </a:r>
            <a:r>
              <a:rPr lang="en-DE" dirty="0"/>
              <a:t> i </a:t>
            </a:r>
            <a:r>
              <a:rPr lang="en-DE" b="1" dirty="0"/>
              <a:t>in</a:t>
            </a:r>
            <a:r>
              <a:rPr lang="en-DE" dirty="0"/>
              <a:t> 1..n</a:t>
            </a:r>
          </a:p>
          <a:p>
            <a:r>
              <a:rPr lang="en-DE" dirty="0"/>
              <a:t>        </a:t>
            </a:r>
            <a:r>
              <a:rPr lang="en-DE" b="1" dirty="0"/>
              <a:t>async</a:t>
            </a:r>
            <a:r>
              <a:rPr lang="en-DE" dirty="0"/>
              <a:t> ADD(i)</a:t>
            </a:r>
          </a:p>
          <a:p>
            <a:endParaRPr lang="en-DE" dirty="0"/>
          </a:p>
          <a:p>
            <a:r>
              <a:rPr lang="en-DE" b="1" dirty="0"/>
              <a:t>action</a:t>
            </a:r>
            <a:r>
              <a:rPr lang="en-DE" dirty="0"/>
              <a:t> SUM(n: nat)</a:t>
            </a:r>
          </a:p>
          <a:p>
            <a:r>
              <a:rPr lang="en-GB" dirty="0"/>
              <a:t>    x := x + (n * (n+1)) </a:t>
            </a:r>
            <a:r>
              <a:rPr lang="en-GB" b="1" dirty="0"/>
              <a:t>div</a:t>
            </a:r>
            <a:r>
              <a:rPr lang="en-GB" dirty="0"/>
              <a:t> 2</a:t>
            </a:r>
          </a:p>
          <a:p>
            <a:endParaRPr lang="en-DE" dirty="0"/>
          </a:p>
          <a:p>
            <a:r>
              <a:rPr lang="en-DE" b="1" dirty="0"/>
              <a:t>inv</a:t>
            </a:r>
            <a:r>
              <a:rPr lang="en-DE" dirty="0"/>
              <a:t> SUM_INV(n: nat)</a:t>
            </a:r>
          </a:p>
          <a:p>
            <a:r>
              <a:rPr lang="en-DE" b="1" dirty="0"/>
              <a:t>    var </a:t>
            </a:r>
            <a:r>
              <a:rPr lang="en-GB" dirty="0"/>
              <a:t>j: </a:t>
            </a:r>
            <a:r>
              <a:rPr lang="en-GB" dirty="0" err="1"/>
              <a:t>nat</a:t>
            </a:r>
            <a:endParaRPr lang="en-DE" b="1" dirty="0"/>
          </a:p>
          <a:p>
            <a:r>
              <a:rPr lang="en-DE" dirty="0"/>
              <a:t>    </a:t>
            </a:r>
            <a:r>
              <a:rPr lang="en-DE" b="1" dirty="0"/>
              <a:t>assume</a:t>
            </a:r>
            <a:r>
              <a:rPr lang="en-DE" dirty="0"/>
              <a:t> 0 &lt;= j &amp;&amp; j &lt;= n</a:t>
            </a:r>
          </a:p>
          <a:p>
            <a:r>
              <a:rPr lang="en-DE" dirty="0"/>
              <a:t>    </a:t>
            </a:r>
            <a:r>
              <a:rPr lang="en-GB" dirty="0"/>
              <a:t>x := x + (j * (j+1)) </a:t>
            </a:r>
            <a:r>
              <a:rPr lang="en-GB" b="1" dirty="0"/>
              <a:t>div</a:t>
            </a:r>
            <a:r>
              <a:rPr lang="en-GB" dirty="0"/>
              <a:t> 2</a:t>
            </a:r>
          </a:p>
          <a:p>
            <a:r>
              <a:rPr lang="en-GB" dirty="0"/>
              <a:t>    </a:t>
            </a:r>
            <a:r>
              <a:rPr lang="en-GB" b="1" dirty="0"/>
              <a:t>for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/>
              <a:t>in</a:t>
            </a:r>
            <a:r>
              <a:rPr lang="en-GB" dirty="0"/>
              <a:t> j+1..n</a:t>
            </a:r>
          </a:p>
          <a:p>
            <a:r>
              <a:rPr lang="en-GB" dirty="0"/>
              <a:t>        </a:t>
            </a:r>
            <a:r>
              <a:rPr lang="en-GB" b="1" dirty="0"/>
              <a:t>async</a:t>
            </a:r>
            <a:r>
              <a:rPr lang="en-GB" dirty="0"/>
              <a:t> ADD(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4CCE1F9-26CD-8342-A4BF-C96727BB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8927">
            <a:off x="1289674" y="3054256"/>
            <a:ext cx="1113258" cy="111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841A36-77DC-4B4F-8B39-74D8777F3974}"/>
              </a:ext>
            </a:extLst>
          </p:cNvPr>
          <p:cNvSpPr txBox="1"/>
          <p:nvPr/>
        </p:nvSpPr>
        <p:spPr>
          <a:xfrm>
            <a:off x="8455232" y="2471784"/>
            <a:ext cx="3486123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atomic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INC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@[3,..]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x := x + 1</a:t>
            </a: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 </a:t>
            </a: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proc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Inc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@2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200" i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linear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@[1,1]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 </a:t>
            </a:r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refines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INC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var t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@[0,2]</a:t>
            </a:r>
            <a:endParaRPr lang="en-US" sz="1200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call Acquire(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call t := Read(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call Write(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, t+1)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call Release(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200" b="1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86E40-425B-4B76-A748-68E2DA50DF51}"/>
              </a:ext>
            </a:extLst>
          </p:cNvPr>
          <p:cNvSpPr txBox="1"/>
          <p:nvPr/>
        </p:nvSpPr>
        <p:spPr>
          <a:xfrm>
            <a:off x="3430318" y="163460"/>
            <a:ext cx="4725396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Verdana" pitchFamily="34" charset="0"/>
              </a:rPr>
              <a:t>right</a:t>
            </a:r>
            <a:r>
              <a:rPr lang="en-US" sz="1200" dirty="0">
                <a:latin typeface="Verdana" pitchFamily="34" charset="0"/>
              </a:rPr>
              <a:t> ACQUIRE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@[2,2]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</a:rPr>
              <a:t>  assume l == None</a:t>
            </a:r>
          </a:p>
          <a:p>
            <a:r>
              <a:rPr lang="en-US" sz="1200" dirty="0">
                <a:latin typeface="Verdana" pitchFamily="34" charset="0"/>
              </a:rPr>
              <a:t>  l := Some(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left</a:t>
            </a:r>
            <a:r>
              <a:rPr lang="en-US" sz="1200" dirty="0">
                <a:latin typeface="Verdana" pitchFamily="34" charset="0"/>
              </a:rPr>
              <a:t> RELEASE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@[2,2]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</a:rPr>
              <a:t>  assert l == Some(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</a:rPr>
              <a:t>  l := None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both</a:t>
            </a:r>
            <a:r>
              <a:rPr lang="en-US" sz="1200" dirty="0">
                <a:latin typeface="Verdana" pitchFamily="34" charset="0"/>
              </a:rPr>
              <a:t> READ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@[2,2]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 : (v)</a:t>
            </a:r>
          </a:p>
          <a:p>
            <a:r>
              <a:rPr lang="en-US" sz="1200" dirty="0">
                <a:latin typeface="Verdana" pitchFamily="34" charset="0"/>
              </a:rPr>
              <a:t>  assert l == Some(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</a:rPr>
              <a:t>  v := x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both</a:t>
            </a:r>
            <a:r>
              <a:rPr lang="en-US" sz="1200" dirty="0">
                <a:latin typeface="Verdana" pitchFamily="34" charset="0"/>
              </a:rPr>
              <a:t> WRITE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@[2,2]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, v)</a:t>
            </a:r>
          </a:p>
          <a:p>
            <a:r>
              <a:rPr lang="en-US" sz="1200" dirty="0">
                <a:latin typeface="Verdana" pitchFamily="34" charset="0"/>
              </a:rPr>
              <a:t>  assert l == Some(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latin typeface="Verdana" pitchFamily="34" charset="0"/>
              </a:rPr>
              <a:t>)</a:t>
            </a:r>
          </a:p>
          <a:p>
            <a:r>
              <a:rPr lang="en-US" sz="1200" dirty="0">
                <a:latin typeface="Verdana" pitchFamily="34" charset="0"/>
              </a:rPr>
              <a:t>  x := v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proc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Acquire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@1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200" i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linear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@[1,1]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 </a:t>
            </a:r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refines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ACQUIRE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</a:t>
            </a:r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var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s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@[0,1]</a:t>
            </a:r>
            <a:endParaRPr lang="en-US" sz="1200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exec s := CAS(false, true)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if (s)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  exec _SET_LOCK(Some(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else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  call Acquire(</a:t>
            </a:r>
            <a:r>
              <a:rPr lang="en-US" sz="1200" dirty="0" err="1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tid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endParaRPr lang="en-US" sz="1200" b="1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proc</a:t>
            </a:r>
            <a:r>
              <a:rPr lang="en-US" sz="1200" dirty="0">
                <a:latin typeface="Verdana" pitchFamily="34" charset="0"/>
              </a:rPr>
              <a:t> Release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@1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</a:t>
            </a:r>
            <a:r>
              <a:rPr lang="en-US" sz="1200" dirty="0">
                <a:latin typeface="Verdana" pitchFamily="34" charset="0"/>
              </a:rPr>
              <a:t>) </a:t>
            </a:r>
            <a:r>
              <a:rPr lang="en-US" sz="1200" b="1" dirty="0">
                <a:latin typeface="Verdana" pitchFamily="34" charset="0"/>
              </a:rPr>
              <a:t>refines</a:t>
            </a:r>
            <a:r>
              <a:rPr lang="en-US" sz="1200" dirty="0">
                <a:latin typeface="Verdana" pitchFamily="34" charset="0"/>
              </a:rPr>
              <a:t> RELEASE</a:t>
            </a:r>
          </a:p>
          <a:p>
            <a:r>
              <a:rPr lang="en-US" sz="1200" dirty="0">
                <a:latin typeface="Verdana" pitchFamily="34" charset="0"/>
              </a:rPr>
              <a:t>  exec _SET()</a:t>
            </a:r>
          </a:p>
          <a:p>
            <a:r>
              <a:rPr lang="en-US" sz="1200" dirty="0">
                <a:latin typeface="Verdana" pitchFamily="34" charset="0"/>
              </a:rPr>
              <a:t>  exec _SET_LOCK(None)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proc</a:t>
            </a:r>
            <a:r>
              <a:rPr lang="en-US" sz="1200" dirty="0">
                <a:latin typeface="Verdana" pitchFamily="34" charset="0"/>
              </a:rPr>
              <a:t> Read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@1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</a:t>
            </a:r>
            <a:r>
              <a:rPr lang="en-US" sz="1200" dirty="0">
                <a:latin typeface="Verdana" pitchFamily="34" charset="0"/>
              </a:rPr>
              <a:t>) : (v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@[0,1]</a:t>
            </a:r>
            <a:r>
              <a:rPr lang="en-US" sz="1200" dirty="0">
                <a:latin typeface="Verdana" pitchFamily="34" charset="0"/>
              </a:rPr>
              <a:t>) </a:t>
            </a:r>
            <a:r>
              <a:rPr lang="en-US" sz="1200" b="1" dirty="0">
                <a:latin typeface="Verdana" pitchFamily="34" charset="0"/>
              </a:rPr>
              <a:t>refines</a:t>
            </a:r>
            <a:r>
              <a:rPr lang="en-US" sz="1200" dirty="0">
                <a:latin typeface="Verdana" pitchFamily="34" charset="0"/>
              </a:rPr>
              <a:t> READ</a:t>
            </a:r>
          </a:p>
          <a:p>
            <a:r>
              <a:rPr lang="en-US" sz="1200" dirty="0">
                <a:latin typeface="Verdana" pitchFamily="34" charset="0"/>
              </a:rPr>
              <a:t>  exec v := _READ()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proc</a:t>
            </a:r>
            <a:r>
              <a:rPr lang="en-US" sz="1200" dirty="0">
                <a:latin typeface="Verdana" pitchFamily="34" charset="0"/>
              </a:rPr>
              <a:t> Write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@1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i="1" dirty="0">
                <a:latin typeface="Verdana" pitchFamily="34" charset="0"/>
              </a:rPr>
              <a:t>linear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tid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v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@[0,1]</a:t>
            </a:r>
            <a:r>
              <a:rPr lang="en-US" sz="1200" dirty="0">
                <a:latin typeface="Verdana" pitchFamily="34" charset="0"/>
              </a:rPr>
              <a:t>) </a:t>
            </a:r>
            <a:r>
              <a:rPr lang="en-US" sz="1200" b="1" dirty="0">
                <a:latin typeface="Verdana" pitchFamily="34" charset="0"/>
              </a:rPr>
              <a:t>refines</a:t>
            </a:r>
            <a:r>
              <a:rPr lang="en-US" sz="1200" dirty="0">
                <a:latin typeface="Verdana" pitchFamily="34" charset="0"/>
              </a:rPr>
              <a:t> WRITE</a:t>
            </a:r>
          </a:p>
          <a:p>
            <a:r>
              <a:rPr lang="en-US" sz="1200" dirty="0">
                <a:latin typeface="Verdana" pitchFamily="34" charset="0"/>
              </a:rPr>
              <a:t>  exec _WRITE(v)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8A4F3-C3CF-4441-9DCE-986E7BE96A58}"/>
              </a:ext>
            </a:extLst>
          </p:cNvPr>
          <p:cNvSpPr txBox="1"/>
          <p:nvPr/>
        </p:nvSpPr>
        <p:spPr>
          <a:xfrm>
            <a:off x="243734" y="1917786"/>
            <a:ext cx="288816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atomic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CAS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@[1,1]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(old, new) : (s)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s, b := old != new, new</a:t>
            </a:r>
          </a:p>
          <a:p>
            <a:br>
              <a:rPr lang="en-US" sz="1200" b="1" dirty="0">
                <a:latin typeface="Verdana" pitchFamily="34" charset="0"/>
              </a:rPr>
            </a:br>
            <a:r>
              <a:rPr lang="en-US" sz="1200" b="1" dirty="0">
                <a:latin typeface="Verdana" pitchFamily="34" charset="0"/>
              </a:rPr>
              <a:t>atomic</a:t>
            </a:r>
            <a:r>
              <a:rPr lang="en-US" sz="1200" dirty="0">
                <a:latin typeface="Verdana" pitchFamily="34" charset="0"/>
              </a:rPr>
              <a:t> _SET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</a:t>
            </a:r>
            <a:r>
              <a:rPr lang="en-US" sz="1200" dirty="0">
                <a:latin typeface="Verdana" pitchFamily="34" charset="0"/>
              </a:rPr>
              <a:t>(v)</a:t>
            </a:r>
          </a:p>
          <a:p>
            <a:r>
              <a:rPr lang="en-US" sz="1200" dirty="0">
                <a:latin typeface="Verdana" pitchFamily="34" charset="0"/>
              </a:rPr>
              <a:t>  b := v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atomic</a:t>
            </a:r>
            <a:r>
              <a:rPr lang="en-US" sz="1200" dirty="0">
                <a:latin typeface="Verdana" pitchFamily="34" charset="0"/>
              </a:rPr>
              <a:t> _READ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</a:t>
            </a:r>
            <a:r>
              <a:rPr lang="en-US" sz="1200" dirty="0">
                <a:latin typeface="Verdana" pitchFamily="34" charset="0"/>
              </a:rPr>
              <a:t>() : (v)</a:t>
            </a:r>
          </a:p>
          <a:p>
            <a:r>
              <a:rPr lang="en-US" sz="1200" dirty="0">
                <a:latin typeface="Verdana" pitchFamily="34" charset="0"/>
              </a:rPr>
              <a:t>  v := x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</a:rPr>
              <a:t>atomic</a:t>
            </a:r>
            <a:r>
              <a:rPr lang="en-US" sz="1200" dirty="0">
                <a:latin typeface="Verdana" pitchFamily="34" charset="0"/>
              </a:rPr>
              <a:t> _WRITE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</a:rPr>
              <a:t>@[1,1]</a:t>
            </a:r>
            <a:r>
              <a:rPr lang="en-US" sz="1200" dirty="0">
                <a:latin typeface="Verdana" pitchFamily="34" charset="0"/>
              </a:rPr>
              <a:t>(v)</a:t>
            </a:r>
          </a:p>
          <a:p>
            <a:r>
              <a:rPr lang="en-US" sz="1200" dirty="0">
                <a:latin typeface="Verdana" pitchFamily="34" charset="0"/>
              </a:rPr>
              <a:t>  x := v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intro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_SET_LOCK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@1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(v)</a:t>
            </a:r>
          </a:p>
          <a:p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 l :=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A258F-17FD-C74F-8818-339F83904995}"/>
              </a:ext>
            </a:extLst>
          </p:cNvPr>
          <p:cNvSpPr txBox="1"/>
          <p:nvPr/>
        </p:nvSpPr>
        <p:spPr>
          <a:xfrm>
            <a:off x="243734" y="163460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var 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b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@[0,1]</a:t>
            </a:r>
            <a:endParaRPr lang="en-US" sz="1200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var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l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@[1,2]</a:t>
            </a:r>
            <a:endParaRPr lang="en-US" sz="1200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sz="1200" b="1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var</a:t>
            </a:r>
            <a:r>
              <a:rPr lang="en-US" sz="1200" dirty="0"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 x</a:t>
            </a:r>
            <a:r>
              <a:rPr lang="en-US" sz="1200" dirty="0">
                <a:solidFill>
                  <a:srgbClr val="0000FF"/>
                </a:solidFill>
                <a:latin typeface="Verdana" pitchFamily="34" charset="0"/>
                <a:ea typeface="DejaVu Sans Mono" pitchFamily="49" charset="0"/>
                <a:cs typeface="DejaVu Sans Mono" pitchFamily="49" charset="0"/>
              </a:rPr>
              <a:t>@[0,..]</a:t>
            </a:r>
            <a:endParaRPr lang="en-US" sz="1200" dirty="0">
              <a:latin typeface="Verdana" pitchFamily="34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A4F1-853B-4FC7-BE66-15335A3D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Foundation: Gated atomic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60D6A-A7E6-4281-BCB2-401D24916831}"/>
              </a:ext>
            </a:extLst>
          </p:cNvPr>
          <p:cNvSpPr txBox="1"/>
          <p:nvPr/>
        </p:nvSpPr>
        <p:spPr>
          <a:xfrm flipH="1">
            <a:off x="6600225" y="3223926"/>
            <a:ext cx="4968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Lock specification</a:t>
            </a:r>
            <a:endParaRPr lang="en-US" sz="2000" dirty="0"/>
          </a:p>
          <a:p>
            <a:r>
              <a:rPr lang="en-US" sz="2000" dirty="0" err="1"/>
              <a:t>var</a:t>
            </a:r>
            <a:r>
              <a:rPr lang="en-US" sz="2000" dirty="0"/>
              <a:t> lock : </a:t>
            </a:r>
            <a:r>
              <a:rPr lang="en-US" sz="2000" dirty="0" err="1"/>
              <a:t>ThreadID</a:t>
            </a:r>
            <a:r>
              <a:rPr lang="en-US" sz="2000" dirty="0"/>
              <a:t> ∪ {nil}</a:t>
            </a:r>
          </a:p>
          <a:p>
            <a:r>
              <a:rPr lang="en-US" sz="2000" dirty="0"/>
              <a:t>Acquire(): [</a:t>
            </a:r>
            <a:r>
              <a:rPr lang="en-US" sz="2000" dirty="0">
                <a:solidFill>
                  <a:srgbClr val="0000FF"/>
                </a:solidFill>
              </a:rPr>
              <a:t>assume lock == nil; lock := </a:t>
            </a:r>
            <a:r>
              <a:rPr lang="en-US" sz="2000" dirty="0" err="1">
                <a:solidFill>
                  <a:srgbClr val="0000FF"/>
                </a:solidFill>
              </a:rPr>
              <a:t>tid</a:t>
            </a:r>
            <a:r>
              <a:rPr lang="en-US" sz="2000" dirty="0"/>
              <a:t>]</a:t>
            </a:r>
          </a:p>
          <a:p>
            <a:r>
              <a:rPr lang="en-US" sz="2000" dirty="0"/>
              <a:t>Release(): [</a:t>
            </a:r>
            <a:r>
              <a:rPr lang="en-US" sz="2000" dirty="0">
                <a:solidFill>
                  <a:srgbClr val="FF0000"/>
                </a:solidFill>
              </a:rPr>
              <a:t>assert lock == </a:t>
            </a:r>
            <a:r>
              <a:rPr lang="en-US" sz="2000" dirty="0" err="1">
                <a:solidFill>
                  <a:srgbClr val="FF0000"/>
                </a:solidFill>
              </a:rPr>
              <a:t>tid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0000FF"/>
                </a:solidFill>
              </a:rPr>
              <a:t>lock := nil</a:t>
            </a:r>
            <a:r>
              <a:rPr lang="en-US" sz="2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77984-0311-42DA-A2AC-709C76F63451}"/>
              </a:ext>
            </a:extLst>
          </p:cNvPr>
          <p:cNvSpPr txBox="1"/>
          <p:nvPr/>
        </p:nvSpPr>
        <p:spPr>
          <a:xfrm>
            <a:off x="980148" y="5116524"/>
            <a:ext cx="10372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Unifies precondition and postcondition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Primitive for modeling a (concrete or abstract) concurrent program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32057" y="1648965"/>
            <a:ext cx="4927886" cy="997647"/>
            <a:chOff x="3804634" y="1648965"/>
            <a:chExt cx="4927886" cy="9976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F82DF3-C09B-4306-A07C-BA7622F1DFB1}"/>
                </a:ext>
              </a:extLst>
            </p:cNvPr>
            <p:cNvSpPr txBox="1"/>
            <p:nvPr/>
          </p:nvSpPr>
          <p:spPr>
            <a:xfrm>
              <a:off x="4842612" y="1648965"/>
              <a:ext cx="3062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rgbClr val="FF0000"/>
                  </a:solidFill>
                </a:rPr>
                <a:t>Gate</a:t>
              </a:r>
              <a:r>
                <a:rPr lang="en-US" sz="3200" dirty="0"/>
                <a:t>, </a:t>
              </a:r>
              <a:r>
                <a:rPr lang="en-US" sz="3200" dirty="0">
                  <a:solidFill>
                    <a:srgbClr val="0000FF"/>
                  </a:solidFill>
                </a:rPr>
                <a:t>Transition</a:t>
              </a:r>
              <a:r>
                <a:rPr lang="en-US" sz="3200" dirty="0"/>
                <a:t>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40830" y="2277280"/>
              <a:ext cx="2091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two-state predicate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4634" y="2277280"/>
              <a:ext cx="2274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single-state predicate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292090" y="2154180"/>
              <a:ext cx="163538" cy="168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755130" y="2154180"/>
              <a:ext cx="223664" cy="123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/>
            </p:nvGraphicFramePr>
            <p:xfrm>
              <a:off x="1100269" y="2998301"/>
              <a:ext cx="4791583" cy="181864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5274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61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379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Command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Gate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Transition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x := </a:t>
                          </a:r>
                          <a:r>
                            <a:rPr lang="en-US" sz="1600" dirty="0" err="1"/>
                            <a:t>x+y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dirty="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havoc x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assert x&lt;y</a:t>
                          </a:r>
                          <a:endParaRPr lang="en-US" sz="1600" i="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assume x&lt;y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227921"/>
                  </p:ext>
                </p:extLst>
              </p:nvPr>
            </p:nvGraphicFramePr>
            <p:xfrm>
              <a:off x="1100269" y="2998301"/>
              <a:ext cx="4791583" cy="181864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527493"/>
                    <a:gridCol w="726122"/>
                    <a:gridCol w="25379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Command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Gate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Transition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x := </a:t>
                          </a:r>
                          <a:r>
                            <a:rPr lang="en-US" sz="1600" dirty="0" err="1" smtClean="0"/>
                            <a:t>x+y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924" t="-104918" r="-350420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729" t="-104918" b="-3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havoc x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924" t="-208333" r="-350420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729" t="-208333" b="-21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assert x&lt;y</a:t>
                          </a:r>
                          <a:endParaRPr lang="en-US" sz="1600" i="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924" t="-303279" r="-35042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729" t="-303279" b="-11147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assume x&lt;y</a:t>
                          </a:r>
                          <a:endParaRPr lang="en-US" sz="1600" dirty="0">
                            <a:latin typeface="DejaVu Sans Mono" pitchFamily="49" charset="0"/>
                            <a:ea typeface="DejaVu Sans Mono" pitchFamily="49" charset="0"/>
                            <a:cs typeface="DejaVu Sans Mono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924" t="-447273" r="-350420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729" t="-447273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7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5807-1E31-AA48-B8F8-C30B8BA2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Foundation: Layered refinement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5658BD-E227-6464-F809-90059668493F}"/>
                  </a:ext>
                </a:extLst>
              </p:cNvPr>
              <p:cNvSpPr txBox="1"/>
              <p:nvPr/>
            </p:nvSpPr>
            <p:spPr>
              <a:xfrm>
                <a:off x="1395662" y="5288575"/>
                <a:ext cx="85182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∧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5658BD-E227-6464-F809-900596684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62" y="5288575"/>
                <a:ext cx="8518229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E5695A-BB8D-8033-DAE4-08AF8A4C8FCD}"/>
              </a:ext>
            </a:extLst>
          </p:cNvPr>
          <p:cNvSpPr txBox="1"/>
          <p:nvPr/>
        </p:nvSpPr>
        <p:spPr>
          <a:xfrm>
            <a:off x="1395662" y="2791324"/>
            <a:ext cx="9100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every initial state 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if A goes wrong from s, then B goes wrong from 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if B does not go wrong from s and A can take s to s’, </a:t>
            </a:r>
          </a:p>
          <a:p>
            <a:r>
              <a:rPr lang="en-US" sz="3200" dirty="0"/>
              <a:t>    then B can also take s to s’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4A8BB-2AA2-EC5E-B822-CE76E3D59BE1}"/>
              </a:ext>
            </a:extLst>
          </p:cNvPr>
          <p:cNvSpPr txBox="1"/>
          <p:nvPr/>
        </p:nvSpPr>
        <p:spPr>
          <a:xfrm>
            <a:off x="1395662" y="1600202"/>
            <a:ext cx="196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refines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A81E0-86F8-3F68-9784-62BE89A12DC2}"/>
              </a:ext>
            </a:extLst>
          </p:cNvPr>
          <p:cNvSpPr txBox="1"/>
          <p:nvPr/>
        </p:nvSpPr>
        <p:spPr>
          <a:xfrm>
            <a:off x="1395662" y="2201778"/>
            <a:ext cx="525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iff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398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Foundation: Yield invariants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655" y="3152272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 err="1"/>
              <a:t>double_inc</a:t>
            </a:r>
            <a:r>
              <a:rPr lang="en-US" sz="2400" dirty="0"/>
              <a:t>()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requires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yield_x</a:t>
            </a:r>
            <a:r>
              <a:rPr lang="en-US" sz="2400" dirty="0">
                <a:solidFill>
                  <a:srgbClr val="0070C0"/>
                </a:solidFill>
              </a:rPr>
              <a:t>(old(x))</a:t>
            </a:r>
          </a:p>
          <a:p>
            <a:r>
              <a:rPr lang="en-US" sz="2400" dirty="0"/>
              <a:t>    [x := x + 1]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0070C0"/>
                </a:solidFill>
              </a:rPr>
              <a:t>call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yield_x</a:t>
            </a:r>
            <a:r>
              <a:rPr lang="en-US" sz="2400" dirty="0">
                <a:solidFill>
                  <a:srgbClr val="0070C0"/>
                </a:solidFill>
              </a:rPr>
              <a:t>(x)</a:t>
            </a:r>
          </a:p>
          <a:p>
            <a:r>
              <a:rPr lang="en-US" sz="2400" dirty="0"/>
              <a:t>    [x := x + 1]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ensures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yield_x</a:t>
            </a:r>
            <a:r>
              <a:rPr lang="en-US" sz="2400" dirty="0">
                <a:solidFill>
                  <a:srgbClr val="0070C0"/>
                </a:solidFill>
              </a:rPr>
              <a:t>(old(x) + 2)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0054" y="2380997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assert x</a:t>
            </a:r>
            <a:r>
              <a:rPr lang="en-US" sz="2400" baseline="-25000" dirty="0"/>
              <a:t>0</a:t>
            </a:r>
            <a:r>
              <a:rPr lang="en-US" sz="2400" dirty="0"/>
              <a:t> ≥ x</a:t>
            </a:r>
            <a:r>
              <a:rPr lang="en-US" sz="2400" baseline="-25000" dirty="0"/>
              <a:t>0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// before call</a:t>
            </a:r>
            <a:endParaRPr lang="en-US" sz="2400" dirty="0"/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// yield at entry</a:t>
            </a:r>
          </a:p>
          <a:p>
            <a:r>
              <a:rPr lang="en-US" sz="2400" dirty="0"/>
              <a:t>assume x</a:t>
            </a:r>
            <a:r>
              <a:rPr lang="en-US" sz="2400" baseline="-25000" dirty="0"/>
              <a:t>1</a:t>
            </a:r>
            <a:r>
              <a:rPr lang="en-US" sz="2400" dirty="0"/>
              <a:t> ≥ x</a:t>
            </a:r>
            <a:r>
              <a:rPr lang="en-US" sz="2400" baseline="-25000" dirty="0"/>
              <a:t>0</a:t>
            </a:r>
            <a:endParaRPr lang="en-US" sz="2400" dirty="0"/>
          </a:p>
          <a:p>
            <a:r>
              <a:rPr lang="en-US" sz="2400" dirty="0"/>
              <a:t>assume x</a:t>
            </a:r>
            <a:r>
              <a:rPr lang="en-US" sz="2400" baseline="-25000" dirty="0"/>
              <a:t>2</a:t>
            </a:r>
            <a:r>
              <a:rPr lang="en-US" sz="2400" dirty="0"/>
              <a:t> = x</a:t>
            </a:r>
            <a:r>
              <a:rPr lang="en-US" sz="2400" baseline="-25000" dirty="0"/>
              <a:t>1</a:t>
            </a:r>
            <a:r>
              <a:rPr lang="en-US" sz="2400" dirty="0"/>
              <a:t> + 1</a:t>
            </a:r>
          </a:p>
          <a:p>
            <a:r>
              <a:rPr lang="en-US" sz="2400" dirty="0"/>
              <a:t>assert x</a:t>
            </a:r>
            <a:r>
              <a:rPr lang="en-US" sz="2400" baseline="-25000" dirty="0"/>
              <a:t>2</a:t>
            </a:r>
            <a:r>
              <a:rPr lang="en-US" sz="2400" dirty="0"/>
              <a:t> ≥ x</a:t>
            </a:r>
            <a:r>
              <a:rPr lang="en-US" sz="2400" baseline="-25000" dirty="0"/>
              <a:t>2</a:t>
            </a:r>
            <a:endParaRPr lang="en-US" sz="2400" dirty="0"/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// yield between increments</a:t>
            </a:r>
          </a:p>
          <a:p>
            <a:r>
              <a:rPr lang="en-US" sz="2400" dirty="0"/>
              <a:t>assume x</a:t>
            </a:r>
            <a:r>
              <a:rPr lang="en-US" sz="2400" baseline="-25000" dirty="0"/>
              <a:t>3</a:t>
            </a:r>
            <a:r>
              <a:rPr lang="en-US" sz="2400" dirty="0"/>
              <a:t> ≥ x</a:t>
            </a:r>
            <a:r>
              <a:rPr lang="en-US" sz="2400" baseline="-25000" dirty="0"/>
              <a:t>2</a:t>
            </a:r>
            <a:endParaRPr lang="en-US" sz="2400" dirty="0"/>
          </a:p>
          <a:p>
            <a:r>
              <a:rPr lang="en-US" sz="2400" dirty="0"/>
              <a:t>assume x</a:t>
            </a:r>
            <a:r>
              <a:rPr lang="en-US" sz="2400" baseline="-25000" dirty="0"/>
              <a:t>4</a:t>
            </a:r>
            <a:r>
              <a:rPr lang="en-US" sz="2400" dirty="0"/>
              <a:t> = x</a:t>
            </a:r>
            <a:r>
              <a:rPr lang="en-US" sz="2400" baseline="-25000" dirty="0"/>
              <a:t>3</a:t>
            </a:r>
            <a:r>
              <a:rPr lang="en-US" sz="2400" dirty="0"/>
              <a:t> + 1</a:t>
            </a:r>
          </a:p>
          <a:p>
            <a:r>
              <a:rPr lang="en-US" sz="2400" dirty="0"/>
              <a:t>assert x</a:t>
            </a:r>
            <a:r>
              <a:rPr lang="en-US" sz="2400" baseline="-25000" dirty="0"/>
              <a:t>4</a:t>
            </a:r>
            <a:r>
              <a:rPr lang="en-US" sz="2400" dirty="0"/>
              <a:t> ≥ x</a:t>
            </a:r>
            <a:r>
              <a:rPr lang="en-US" sz="2400" baseline="-25000" dirty="0"/>
              <a:t>0</a:t>
            </a:r>
            <a:r>
              <a:rPr lang="en-US" sz="2400" dirty="0"/>
              <a:t> + 2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// yield at exit</a:t>
            </a:r>
          </a:p>
          <a:p>
            <a:r>
              <a:rPr lang="en-US" sz="2400" dirty="0"/>
              <a:t>assume x</a:t>
            </a:r>
            <a:r>
              <a:rPr lang="en-US" sz="2400" baseline="-25000" dirty="0"/>
              <a:t>5</a:t>
            </a:r>
            <a:r>
              <a:rPr lang="en-US" sz="2400" dirty="0"/>
              <a:t> ≥ x</a:t>
            </a:r>
            <a:r>
              <a:rPr lang="en-US" sz="2400" baseline="-25000" dirty="0"/>
              <a:t>0</a:t>
            </a:r>
            <a:r>
              <a:rPr lang="en-US" sz="2400" dirty="0"/>
              <a:t> + 2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// after return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59200" y="1637876"/>
            <a:ext cx="467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invariant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7030A0"/>
                </a:solidFill>
              </a:rPr>
              <a:t>yield_x</a:t>
            </a:r>
            <a:r>
              <a:rPr lang="en-US" sz="3200" dirty="0"/>
              <a:t>(</a:t>
            </a:r>
            <a:r>
              <a:rPr lang="en-US" sz="3200" dirty="0" err="1">
                <a:solidFill>
                  <a:srgbClr val="FFC000"/>
                </a:solidFill>
              </a:rPr>
              <a:t>i</a:t>
            </a:r>
            <a:r>
              <a:rPr lang="en-US" sz="3200" dirty="0">
                <a:solidFill>
                  <a:srgbClr val="FFC000"/>
                </a:solidFill>
              </a:rPr>
              <a:t>: </a:t>
            </a:r>
            <a:r>
              <a:rPr lang="en-US" sz="3200" dirty="0" err="1">
                <a:solidFill>
                  <a:srgbClr val="FFC000"/>
                </a:solidFill>
              </a:rPr>
              <a:t>int</a:t>
            </a:r>
            <a:r>
              <a:rPr lang="en-US" sz="3200" dirty="0"/>
              <a:t>)</a:t>
            </a:r>
          </a:p>
          <a:p>
            <a:r>
              <a:rPr lang="en-US" sz="3200" dirty="0"/>
              <a:t>    x ≥ </a:t>
            </a:r>
            <a:r>
              <a:rPr lang="en-US" sz="3200" dirty="0" err="1"/>
              <a:t>i</a:t>
            </a:r>
            <a:endParaRPr lang="en-US" sz="32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775200" y="1221872"/>
            <a:ext cx="1320800" cy="406400"/>
          </a:xfrm>
          <a:prstGeom prst="wedgeRoundRectCallout">
            <a:avLst>
              <a:gd name="adj1" fmla="val 30541"/>
              <a:gd name="adj2" fmla="val 8035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named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74971" y="1221872"/>
            <a:ext cx="2264229" cy="406400"/>
          </a:xfrm>
          <a:prstGeom prst="wedgeRoundRectCallout">
            <a:avLst>
              <a:gd name="adj1" fmla="val -29007"/>
              <a:gd name="adj2" fmla="val 8035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parameterized</a:t>
            </a:r>
          </a:p>
        </p:txBody>
      </p:sp>
      <p:sp>
        <p:nvSpPr>
          <p:cNvPr id="7" name="Left Brace 6"/>
          <p:cNvSpPr/>
          <p:nvPr/>
        </p:nvSpPr>
        <p:spPr>
          <a:xfrm>
            <a:off x="6676855" y="2479173"/>
            <a:ext cx="203200" cy="10795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Left Brace 10"/>
          <p:cNvSpPr/>
          <p:nvPr/>
        </p:nvSpPr>
        <p:spPr>
          <a:xfrm>
            <a:off x="6676855" y="3934126"/>
            <a:ext cx="203200" cy="10795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Left Brace 11"/>
          <p:cNvSpPr/>
          <p:nvPr/>
        </p:nvSpPr>
        <p:spPr>
          <a:xfrm>
            <a:off x="6676855" y="5387473"/>
            <a:ext cx="203200" cy="10795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3425655" y="3018923"/>
            <a:ext cx="3251200" cy="7429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4441655" y="5285873"/>
            <a:ext cx="2235200" cy="6413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>
            <a:off x="3120855" y="4473876"/>
            <a:ext cx="355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80055" y="2847472"/>
            <a:ext cx="345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80055" y="6098672"/>
            <a:ext cx="345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F09C-8E29-3E41-8004-3DBF112E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other approaches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B8B07-5436-0040-B5D5-E77D2698B73D}"/>
              </a:ext>
            </a:extLst>
          </p:cNvPr>
          <p:cNvSpPr txBox="1"/>
          <p:nvPr/>
        </p:nvSpPr>
        <p:spPr>
          <a:xfrm>
            <a:off x="22871" y="3292926"/>
            <a:ext cx="223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state changes</a:t>
            </a:r>
          </a:p>
          <a:p>
            <a:r>
              <a:rPr lang="en-US" sz="2000" dirty="0"/>
              <a:t>are allowed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9F497-4793-9D4B-BB52-2C1C41AD4E85}"/>
              </a:ext>
            </a:extLst>
          </p:cNvPr>
          <p:cNvSpPr txBox="1"/>
          <p:nvPr/>
        </p:nvSpPr>
        <p:spPr>
          <a:xfrm>
            <a:off x="2319917" y="1763502"/>
            <a:ext cx="7852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local l</a:t>
            </a:r>
          </a:p>
          <a:p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C1</a:t>
            </a:r>
          </a:p>
          <a:p>
            <a:endParaRPr lang="en-US" sz="2000" dirty="0"/>
          </a:p>
          <a:p>
            <a:r>
              <a:rPr lang="en-US" sz="2000" dirty="0"/>
              <a:t>yield</a:t>
            </a:r>
          </a:p>
          <a:p>
            <a:endParaRPr lang="en-US" sz="2000" dirty="0"/>
          </a:p>
          <a:p>
            <a:r>
              <a:rPr lang="en-US" sz="2000" dirty="0"/>
              <a:t>C2</a:t>
            </a:r>
          </a:p>
          <a:p>
            <a:endParaRPr lang="en-US" sz="2000" dirty="0"/>
          </a:p>
          <a:p>
            <a:r>
              <a:rPr lang="en-US" sz="2000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66D22-075F-2146-B936-AD3424B975F2}"/>
              </a:ext>
            </a:extLst>
          </p:cNvPr>
          <p:cNvSpPr txBox="1"/>
          <p:nvPr/>
        </p:nvSpPr>
        <p:spPr>
          <a:xfrm>
            <a:off x="815527" y="1763502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global 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E11DE-93C3-0740-A097-8F1C9CB8273B}"/>
              </a:ext>
            </a:extLst>
          </p:cNvPr>
          <p:cNvSpPr txBox="1"/>
          <p:nvPr/>
        </p:nvSpPr>
        <p:spPr>
          <a:xfrm>
            <a:off x="178009" y="5472273"/>
            <a:ext cx="268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 verification conditions</a:t>
            </a:r>
          </a:p>
          <a:p>
            <a:r>
              <a:rPr lang="en-US" sz="2000" dirty="0"/>
              <a:t>for non-interference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34E820-0E1F-995B-65E3-7EF14835C816}"/>
              </a:ext>
            </a:extLst>
          </p:cNvPr>
          <p:cNvGrpSpPr/>
          <p:nvPr/>
        </p:nvGrpSpPr>
        <p:grpSpPr>
          <a:xfrm>
            <a:off x="3780779" y="1899429"/>
            <a:ext cx="2381934" cy="4588507"/>
            <a:chOff x="3780779" y="1899429"/>
            <a:chExt cx="2381934" cy="45885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7BE2B8-3F33-6E4E-A194-7782951197E5}"/>
                </a:ext>
              </a:extLst>
            </p:cNvPr>
            <p:cNvSpPr txBox="1"/>
            <p:nvPr/>
          </p:nvSpPr>
          <p:spPr>
            <a:xfrm>
              <a:off x="3949896" y="1899429"/>
              <a:ext cx="20437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Location invariant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(</a:t>
              </a:r>
              <a:r>
                <a:rPr lang="en-US" sz="2000" dirty="0" err="1">
                  <a:solidFill>
                    <a:srgbClr val="C00000"/>
                  </a:solidFill>
                </a:rPr>
                <a:t>Owicki-Gries</a:t>
              </a:r>
              <a:r>
                <a:rPr lang="en-US" sz="2000" dirty="0">
                  <a:solidFill>
                    <a:srgbClr val="C00000"/>
                  </a:solidFill>
                </a:rPr>
                <a:t>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C8C9F7-5E67-F347-9131-F59DE1F75498}"/>
                    </a:ext>
                  </a:extLst>
                </p:cNvPr>
                <p:cNvSpPr txBox="1"/>
                <p:nvPr/>
              </p:nvSpPr>
              <p:spPr>
                <a:xfrm>
                  <a:off x="4283545" y="3292926"/>
                  <a:ext cx="13764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C00000"/>
                      </a:solidFill>
                    </a:rPr>
                    <a:t>yield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</a:rPr>
                    <a:t>(l, g)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C8C9F7-5E67-F347-9131-F59DE1F7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545" y="3292926"/>
                  <a:ext cx="1376402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4587" t="-9375" r="-3670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468A82-1F50-E24E-BC1C-BAEBBE1D4F0F}"/>
                </a:ext>
              </a:extLst>
            </p:cNvPr>
            <p:cNvSpPr txBox="1"/>
            <p:nvPr/>
          </p:nvSpPr>
          <p:spPr>
            <a:xfrm>
              <a:off x="4386458" y="4383125"/>
              <a:ext cx="11705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+ Precise</a:t>
              </a:r>
            </a:p>
            <a:p>
              <a:r>
                <a:rPr lang="en-US" sz="2000" dirty="0">
                  <a:solidFill>
                    <a:srgbClr val="C00000"/>
                  </a:solidFill>
                </a:rPr>
                <a:t>- Verbose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47790D-A3CC-8842-8240-E11F971B3F71}"/>
                </a:ext>
              </a:extLst>
            </p:cNvPr>
            <p:cNvSpPr txBox="1"/>
            <p:nvPr/>
          </p:nvSpPr>
          <p:spPr>
            <a:xfrm>
              <a:off x="3780779" y="5472273"/>
              <a:ext cx="23819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|Program| 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✕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|Location invariants|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C079EB-7225-8393-87EB-CED9ACE54769}"/>
              </a:ext>
            </a:extLst>
          </p:cNvPr>
          <p:cNvGrpSpPr/>
          <p:nvPr/>
        </p:nvGrpSpPr>
        <p:grpSpPr>
          <a:xfrm>
            <a:off x="6833864" y="1899429"/>
            <a:ext cx="2003882" cy="4588507"/>
            <a:chOff x="6833864" y="1899429"/>
            <a:chExt cx="2003882" cy="45885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4D5E7A-A614-B94C-9D5F-A0CD3F4F304D}"/>
                </a:ext>
              </a:extLst>
            </p:cNvPr>
            <p:cNvSpPr txBox="1"/>
            <p:nvPr/>
          </p:nvSpPr>
          <p:spPr>
            <a:xfrm>
              <a:off x="7002981" y="1899429"/>
              <a:ext cx="166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Rely condition</a:t>
              </a:r>
            </a:p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(Jones)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0DF984-7AC3-FF4B-8F9C-1578DC18BAE2}"/>
                </a:ext>
              </a:extLst>
            </p:cNvPr>
            <p:cNvSpPr txBox="1"/>
            <p:nvPr/>
          </p:nvSpPr>
          <p:spPr>
            <a:xfrm>
              <a:off x="7151195" y="3292926"/>
              <a:ext cx="1369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rely R(g, g’)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21A417-DCB0-8449-8610-3E7C29BF5724}"/>
                </a:ext>
              </a:extLst>
            </p:cNvPr>
            <p:cNvSpPr txBox="1"/>
            <p:nvPr/>
          </p:nvSpPr>
          <p:spPr>
            <a:xfrm>
              <a:off x="7167289" y="4383125"/>
              <a:ext cx="13370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- Imprecise</a:t>
              </a:r>
            </a:p>
            <a:p>
              <a:r>
                <a:rPr lang="en-US" sz="2000" dirty="0">
                  <a:solidFill>
                    <a:srgbClr val="00B050"/>
                  </a:solidFill>
                </a:rPr>
                <a:t>+ Compact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621A0E-9105-E4C8-033F-D0A75C4831BC}"/>
                </a:ext>
              </a:extLst>
            </p:cNvPr>
            <p:cNvSpPr txBox="1"/>
            <p:nvPr/>
          </p:nvSpPr>
          <p:spPr>
            <a:xfrm>
              <a:off x="6833864" y="5472273"/>
              <a:ext cx="20038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|Program| </a:t>
              </a:r>
            </a:p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✕</a:t>
              </a:r>
            </a:p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|Rely conditions|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D52B9D-ABA1-2A07-705B-68A857D418F1}"/>
              </a:ext>
            </a:extLst>
          </p:cNvPr>
          <p:cNvGrpSpPr/>
          <p:nvPr/>
        </p:nvGrpSpPr>
        <p:grpSpPr>
          <a:xfrm>
            <a:off x="9423949" y="1899429"/>
            <a:ext cx="1999265" cy="4588507"/>
            <a:chOff x="9423949" y="1899429"/>
            <a:chExt cx="1999265" cy="45885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5861F-B11D-C04F-9ADD-9D9855976810}"/>
                </a:ext>
              </a:extLst>
            </p:cNvPr>
            <p:cNvSpPr txBox="1"/>
            <p:nvPr/>
          </p:nvSpPr>
          <p:spPr>
            <a:xfrm>
              <a:off x="9593065" y="1899429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Yield invariant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D3251-9FC5-F247-9DFA-A5B6A7D87D86}"/>
                </a:ext>
              </a:extLst>
            </p:cNvPr>
            <p:cNvSpPr txBox="1"/>
            <p:nvPr/>
          </p:nvSpPr>
          <p:spPr>
            <a:xfrm>
              <a:off x="9773403" y="4383125"/>
              <a:ext cx="13003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+ Precise</a:t>
              </a:r>
            </a:p>
            <a:p>
              <a:r>
                <a:rPr lang="en-US" sz="2000" dirty="0">
                  <a:solidFill>
                    <a:srgbClr val="0070C0"/>
                  </a:solidFill>
                </a:rPr>
                <a:t>+ Compact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DB984-E628-839A-9BFB-3F42F068226E}"/>
                </a:ext>
              </a:extLst>
            </p:cNvPr>
            <p:cNvSpPr txBox="1"/>
            <p:nvPr/>
          </p:nvSpPr>
          <p:spPr>
            <a:xfrm>
              <a:off x="9423949" y="5472273"/>
              <a:ext cx="1999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</a:rPr>
                <a:t>|Program| </a:t>
              </a:r>
            </a:p>
            <a:p>
              <a:pPr algn="ctr"/>
              <a:r>
                <a:rPr lang="en-US" sz="2000" dirty="0">
                  <a:solidFill>
                    <a:srgbClr val="0070C0"/>
                  </a:solidFill>
                </a:rPr>
                <a:t>✕</a:t>
              </a:r>
            </a:p>
            <a:p>
              <a:pPr algn="ctr"/>
              <a:r>
                <a:rPr lang="en-US" sz="2000" dirty="0">
                  <a:solidFill>
                    <a:srgbClr val="0070C0"/>
                  </a:solidFill>
                </a:rPr>
                <a:t>|Yield invariants|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E71FFE-C1DC-199C-27B1-96457D8CB45F}"/>
                    </a:ext>
                  </a:extLst>
                </p:cNvPr>
                <p:cNvSpPr txBox="1"/>
                <p:nvPr/>
              </p:nvSpPr>
              <p:spPr>
                <a:xfrm>
                  <a:off x="9669593" y="3292926"/>
                  <a:ext cx="150797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invariant P(l)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(l, g)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E71FFE-C1DC-199C-27B1-96457D8CB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9593" y="3292926"/>
                  <a:ext cx="1507977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4167" t="-5357" r="-3333" b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69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FB4B-5912-5CD7-9CA2-83B018CF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Foundation: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ED91-2618-FBA1-2F5B-687F4B62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permission is an ordinary program value</a:t>
            </a:r>
          </a:p>
          <a:p>
            <a:endParaRPr lang="en-US" dirty="0"/>
          </a:p>
          <a:p>
            <a:r>
              <a:rPr lang="en-US" dirty="0"/>
              <a:t>Permissions may be “embedded” in a program variable</a:t>
            </a:r>
          </a:p>
          <a:p>
            <a:pPr lvl="1"/>
            <a:r>
              <a:rPr lang="en-US" dirty="0"/>
              <a:t>conceptually, a function from the value of the variable to a set of permissions</a:t>
            </a:r>
          </a:p>
          <a:p>
            <a:endParaRPr lang="en-US" dirty="0"/>
          </a:p>
          <a:p>
            <a:r>
              <a:rPr lang="en-US" dirty="0"/>
              <a:t>Often essential for proving stability of yield invariants</a:t>
            </a:r>
          </a:p>
          <a:p>
            <a:endParaRPr lang="en-US" dirty="0"/>
          </a:p>
          <a:p>
            <a:r>
              <a:rPr lang="en-US" dirty="0"/>
              <a:t>Invariant enforced by linear typing and logical reasoning</a:t>
            </a:r>
          </a:p>
          <a:p>
            <a:pPr lvl="1"/>
            <a:r>
              <a:rPr lang="en-US" dirty="0"/>
              <a:t>permissions embedded in distinct variables (across all scopes) are disjoint</a:t>
            </a:r>
          </a:p>
          <a:p>
            <a:pPr lvl="1"/>
            <a:r>
              <a:rPr lang="en-US" dirty="0"/>
              <a:t>permissions are not duplicated (only redistributed) when variables are modified</a:t>
            </a:r>
          </a:p>
          <a:p>
            <a:endParaRPr lang="en-US" dirty="0"/>
          </a:p>
          <a:p>
            <a:r>
              <a:rPr lang="en-US" dirty="0"/>
              <a:t>Invariant assumed in verification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224337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5144-4DA9-9B37-0214-2A9FE1F5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62C5-90C6-93C3-32A1-62361A38910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 construction, debugging, and maintenance</a:t>
            </a:r>
          </a:p>
          <a:p>
            <a:pPr lvl="1"/>
            <a:r>
              <a:rPr lang="en-US" dirty="0"/>
              <a:t>satisfiability/reachability for verification conditions with quantifiers</a:t>
            </a:r>
          </a:p>
          <a:p>
            <a:pPr lvl="1"/>
            <a:r>
              <a:rPr lang="en-US" dirty="0"/>
              <a:t>propagation of invariants through calls and loops</a:t>
            </a:r>
          </a:p>
          <a:p>
            <a:endParaRPr lang="en-US" dirty="0"/>
          </a:p>
          <a:p>
            <a:r>
              <a:rPr lang="en-US" dirty="0"/>
              <a:t>Reliable encoding of composable finite types</a:t>
            </a:r>
          </a:p>
          <a:p>
            <a:pPr lvl="1"/>
            <a:r>
              <a:rPr lang="en-US" dirty="0"/>
              <a:t>datatypes, vectors, sets, maps</a:t>
            </a:r>
          </a:p>
          <a:p>
            <a:endParaRPr lang="en-US" dirty="0"/>
          </a:p>
          <a:p>
            <a:r>
              <a:rPr lang="en-US" dirty="0"/>
              <a:t>Reasoning about shared and mutable nested </a:t>
            </a:r>
            <a:r>
              <a:rPr lang="en-US"/>
              <a:t>data structures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Layer inference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5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99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Example: Barrier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8370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3F989-8D7F-D64A-9C08-AC8616E9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3" y="1712512"/>
            <a:ext cx="3633849" cy="190055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478A0-4D57-0D40-9013-F123B034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4" y="1712512"/>
            <a:ext cx="5377191" cy="35130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7CBC0-8002-6A47-8F2B-816D08AAD2BB}"/>
                  </a:ext>
                </a:extLst>
              </p:cNvPr>
              <p:cNvSpPr txBox="1"/>
              <p:nvPr/>
            </p:nvSpPr>
            <p:spPr>
              <a:xfrm>
                <a:off x="6008914" y="5355770"/>
                <a:ext cx="53771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sz="2000" dirty="0"/>
                  <a:t>Invent </a:t>
                </a:r>
                <a:r>
                  <a:rPr lang="en-DE" sz="2000" dirty="0">
                    <a:solidFill>
                      <a:schemeClr val="accent1"/>
                    </a:solidFill>
                  </a:rPr>
                  <a:t>inductive invariant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𝐼𝑛𝑣</m:t>
                    </m:r>
                  </m:oMath>
                </a14:m>
                <a:endParaRPr lang="en-DE" sz="20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𝐼𝑛𝑣</m:t>
                    </m:r>
                  </m:oMath>
                </a14:m>
                <a:endParaRPr lang="en-DE" sz="2000" b="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𝑁𝑒𝑥𝑡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𝑆𝑎𝑓𝑒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7CBC0-8002-6A47-8F2B-816D08AAD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5355770"/>
                <a:ext cx="5377191" cy="1323439"/>
              </a:xfrm>
              <a:prstGeom prst="rect">
                <a:avLst/>
              </a:prstGeom>
              <a:blipFill>
                <a:blip r:embed="rId5"/>
                <a:stretch>
                  <a:fillRect l="-1179" t="-1887" b="-47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B7268DC-6C15-C44A-917F-C92F4240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transition system approach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68C3DA5-D92B-F34F-B627-36C52FA5E013}"/>
              </a:ext>
            </a:extLst>
          </p:cNvPr>
          <p:cNvSpPr/>
          <p:nvPr/>
        </p:nvSpPr>
        <p:spPr>
          <a:xfrm>
            <a:off x="9409999" y="1820897"/>
            <a:ext cx="1760062" cy="743649"/>
          </a:xfrm>
          <a:prstGeom prst="wedgeRectCallout">
            <a:avLst>
              <a:gd name="adj1" fmla="val -31082"/>
              <a:gd name="adj2" fmla="val 71553"/>
            </a:avLst>
          </a:prstGeom>
          <a:solidFill>
            <a:srgbClr val="FF7F7F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lost program structure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645706E-EA81-2649-AE7A-2208AE702C6E}"/>
              </a:ext>
            </a:extLst>
          </p:cNvPr>
          <p:cNvSpPr/>
          <p:nvPr/>
        </p:nvSpPr>
        <p:spPr>
          <a:xfrm>
            <a:off x="9409999" y="5728830"/>
            <a:ext cx="1760062" cy="743649"/>
          </a:xfrm>
          <a:prstGeom prst="wedgeRectCallout">
            <a:avLst>
              <a:gd name="adj1" fmla="val -60724"/>
              <a:gd name="adj2" fmla="val 11958"/>
            </a:avLst>
          </a:prstGeom>
          <a:solidFill>
            <a:srgbClr val="FF7F7F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complicated</a:t>
            </a:r>
          </a:p>
          <a:p>
            <a:pPr algn="ctr"/>
            <a:r>
              <a:rPr lang="en-DE" dirty="0"/>
              <a:t>invariants</a:t>
            </a:r>
          </a:p>
        </p:txBody>
      </p:sp>
    </p:spTree>
    <p:extLst>
      <p:ext uri="{BB962C8B-B14F-4D97-AF65-F5344CB8AC3E}">
        <p14:creationId xmlns:p14="http://schemas.microsoft.com/office/powerpoint/2010/main" val="4356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1612153"/>
            <a:ext cx="3726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var </a:t>
            </a:r>
            <a:r>
              <a:rPr lang="en-US" sz="2000" dirty="0" err="1"/>
              <a:t>barrierOn</a:t>
            </a:r>
            <a:r>
              <a:rPr lang="en-US" sz="2000" dirty="0"/>
              <a:t>: bool</a:t>
            </a:r>
            <a:endParaRPr lang="en-US" sz="2000" b="1" dirty="0"/>
          </a:p>
          <a:p>
            <a:r>
              <a:rPr lang="en-US" sz="2000" b="1" dirty="0"/>
              <a:t>var </a:t>
            </a:r>
            <a:r>
              <a:rPr lang="en-US" sz="2000" dirty="0" err="1"/>
              <a:t>barrierCounter</a:t>
            </a:r>
            <a:r>
              <a:rPr lang="en-US" sz="2000" dirty="0"/>
              <a:t>: int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action </a:t>
            </a:r>
            <a:r>
              <a:rPr lang="en-US" sz="2000" dirty="0" err="1"/>
              <a:t>EnterBarrier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--</a:t>
            </a:r>
          </a:p>
          <a:p>
            <a:r>
              <a:rPr lang="en-US" sz="2000" dirty="0"/>
              <a:t>    </a:t>
            </a:r>
          </a:p>
          <a:p>
            <a:r>
              <a:rPr lang="en-US" sz="2000" dirty="0"/>
              <a:t>    </a:t>
            </a:r>
          </a:p>
          <a:p>
            <a:r>
              <a:rPr lang="en-US" sz="2000" b="1" dirty="0"/>
              <a:t>action</a:t>
            </a:r>
            <a:r>
              <a:rPr lang="en-US" sz="2000" dirty="0"/>
              <a:t> </a:t>
            </a:r>
            <a:r>
              <a:rPr lang="en-US" sz="2000" dirty="0" err="1"/>
              <a:t>ExitBarrier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assume</a:t>
            </a:r>
            <a:r>
              <a:rPr lang="en-US" sz="2000" dirty="0"/>
              <a:t> !</a:t>
            </a:r>
            <a:r>
              <a:rPr lang="en-US" sz="2000" dirty="0" err="1"/>
              <a:t>barrierOn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++</a:t>
            </a:r>
          </a:p>
          <a:p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AA4F6-EB45-4045-82F2-8ED4E518FA1B}"/>
              </a:ext>
            </a:extLst>
          </p:cNvPr>
          <p:cNvGrpSpPr/>
          <p:nvPr/>
        </p:nvGrpSpPr>
        <p:grpSpPr>
          <a:xfrm>
            <a:off x="4241124" y="1612153"/>
            <a:ext cx="7776168" cy="2554545"/>
            <a:chOff x="4241124" y="1612153"/>
            <a:chExt cx="7776168" cy="2554545"/>
          </a:xfrm>
        </p:grpSpPr>
        <p:sp>
          <p:nvSpPr>
            <p:cNvPr id="3" name="TextBox 2"/>
            <p:cNvSpPr txBox="1"/>
            <p:nvPr/>
          </p:nvSpPr>
          <p:spPr>
            <a:xfrm>
              <a:off x="4241124" y="1612153"/>
              <a:ext cx="38219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Mutator(</a:t>
              </a:r>
              <a:r>
                <a:rPr lang="en-US" sz="2000" dirty="0" err="1"/>
                <a:t>i</a:t>
              </a:r>
              <a:r>
                <a:rPr lang="en-US" sz="2000" dirty="0"/>
                <a:t>: </a:t>
              </a:r>
              <a:r>
                <a:rPr lang="en-US" sz="2000" dirty="0" err="1"/>
                <a:t>Tid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</a:t>
              </a:r>
              <a:r>
                <a:rPr lang="en-US" sz="2000" dirty="0" err="1"/>
                <a:t>EnterBarrier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endParaRPr lang="en-US" sz="2000" b="1" dirty="0"/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</a:t>
              </a:r>
              <a:r>
                <a:rPr lang="en-US" sz="2000" dirty="0" err="1"/>
                <a:t>ExitBarrier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access memory here</a:t>
              </a:r>
            </a:p>
            <a:p>
              <a:endParaRPr lang="en-US" sz="2000" b="1" dirty="0"/>
            </a:p>
            <a:p>
              <a:endParaRPr lang="en-US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7F7999-A517-974D-8A0A-1B24C0293B74}"/>
                </a:ext>
              </a:extLst>
            </p:cNvPr>
            <p:cNvSpPr txBox="1"/>
            <p:nvPr/>
          </p:nvSpPr>
          <p:spPr>
            <a:xfrm>
              <a:off x="8117763" y="1612153"/>
              <a:ext cx="3899529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Collector()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true]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b="1" dirty="0"/>
                <a:t>assume</a:t>
              </a:r>
              <a:r>
                <a:rPr lang="en-US" sz="2000" dirty="0"/>
                <a:t> </a:t>
              </a:r>
              <a:r>
                <a:rPr lang="en-US" sz="2000" dirty="0" err="1"/>
                <a:t>barrierCounter</a:t>
              </a:r>
              <a:r>
                <a:rPr lang="en-US" sz="2000" dirty="0"/>
                <a:t> = 0]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b="1" dirty="0"/>
                <a:t>    </a:t>
              </a:r>
            </a:p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do root scan</a:t>
              </a:r>
            </a:p>
            <a:p>
              <a:r>
                <a:rPr lang="en-US" sz="2000" b="1" dirty="0"/>
                <a:t>    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false]</a:t>
              </a:r>
              <a:endParaRPr lang="en-US" sz="2000" b="1" dirty="0"/>
            </a:p>
            <a:p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501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1612153"/>
            <a:ext cx="3726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var </a:t>
            </a:r>
            <a:r>
              <a:rPr lang="en-US" sz="2000" dirty="0" err="1"/>
              <a:t>barrierOn</a:t>
            </a:r>
            <a:r>
              <a:rPr lang="en-US" sz="2000" dirty="0"/>
              <a:t>: bool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barrierCounter</a:t>
            </a:r>
            <a:r>
              <a:rPr lang="en-US" sz="2000" dirty="0"/>
              <a:t>: int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barrierSet</a:t>
            </a:r>
            <a:r>
              <a:rPr lang="en-US" sz="2000" dirty="0"/>
              <a:t>: Set </a:t>
            </a:r>
            <a:r>
              <a:rPr lang="en-US" sz="2000" dirty="0" err="1"/>
              <a:t>Tid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action </a:t>
            </a:r>
            <a:r>
              <a:rPr lang="en-US" sz="2000" dirty="0" err="1"/>
              <a:t>EnterBarrier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--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:= </a:t>
            </a:r>
            <a:r>
              <a:rPr lang="en-US" sz="2000" dirty="0" err="1"/>
              <a:t>barrierSet</a:t>
            </a:r>
            <a:r>
              <a:rPr lang="en-US" sz="2000" dirty="0"/>
              <a:t> + {</a:t>
            </a:r>
            <a:r>
              <a:rPr lang="en-US" sz="2000" dirty="0" err="1"/>
              <a:t>i</a:t>
            </a:r>
            <a:r>
              <a:rPr lang="en-US" sz="2000" dirty="0"/>
              <a:t>}</a:t>
            </a:r>
          </a:p>
          <a:p>
            <a:r>
              <a:rPr lang="en-US" sz="2000" dirty="0"/>
              <a:t>    </a:t>
            </a:r>
          </a:p>
          <a:p>
            <a:r>
              <a:rPr lang="en-US" sz="2000" b="1" dirty="0"/>
              <a:t>action</a:t>
            </a:r>
            <a:r>
              <a:rPr lang="en-US" sz="2000" dirty="0"/>
              <a:t> </a:t>
            </a:r>
            <a:r>
              <a:rPr lang="en-US" sz="2000" dirty="0" err="1"/>
              <a:t>ExitBarrier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assume</a:t>
            </a:r>
            <a:r>
              <a:rPr lang="en-US" sz="2000" dirty="0"/>
              <a:t> !</a:t>
            </a:r>
            <a:r>
              <a:rPr lang="en-US" sz="2000" dirty="0" err="1"/>
              <a:t>barrierOn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++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:= </a:t>
            </a:r>
            <a:r>
              <a:rPr lang="en-US" sz="2000" dirty="0" err="1"/>
              <a:t>barrierSet</a:t>
            </a:r>
            <a:r>
              <a:rPr lang="en-US" sz="2000" dirty="0"/>
              <a:t> - {</a:t>
            </a:r>
            <a:r>
              <a:rPr lang="en-US" sz="2000" dirty="0" err="1"/>
              <a:t>i</a:t>
            </a:r>
            <a:r>
              <a:rPr lang="en-US" sz="2000" dirty="0"/>
              <a:t>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AA4F6-EB45-4045-82F2-8ED4E518FA1B}"/>
              </a:ext>
            </a:extLst>
          </p:cNvPr>
          <p:cNvGrpSpPr/>
          <p:nvPr/>
        </p:nvGrpSpPr>
        <p:grpSpPr>
          <a:xfrm>
            <a:off x="4241124" y="1612153"/>
            <a:ext cx="7776168" cy="3170099"/>
            <a:chOff x="4241124" y="1612153"/>
            <a:chExt cx="7776168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4241124" y="1612153"/>
              <a:ext cx="38219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Mutator(</a:t>
              </a:r>
              <a:r>
                <a:rPr lang="en-US" sz="2000" dirty="0" err="1"/>
                <a:t>i</a:t>
              </a:r>
              <a:r>
                <a:rPr lang="en-US" sz="2000" dirty="0"/>
                <a:t>: </a:t>
              </a:r>
              <a:r>
                <a:rPr lang="en-US" sz="2000" dirty="0" err="1"/>
                <a:t>Tid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</a:t>
              </a:r>
              <a:r>
                <a:rPr lang="en-US" sz="2000" dirty="0" err="1"/>
                <a:t>EnterBarrier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endParaRPr lang="en-US" sz="2000" b="1" dirty="0"/>
            </a:p>
            <a:p>
              <a:r>
                <a:rPr lang="en-US" sz="2000" b="1" dirty="0"/>
                <a:t>    exec</a:t>
              </a:r>
              <a:r>
                <a:rPr lang="en-US" sz="2000" dirty="0"/>
                <a:t> </a:t>
              </a:r>
              <a:r>
                <a:rPr lang="en-US" sz="2000" dirty="0" err="1"/>
                <a:t>ExitBarrier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access memory here</a:t>
              </a:r>
            </a:p>
            <a:p>
              <a:endParaRPr lang="en-US" sz="2000" b="1" dirty="0"/>
            </a:p>
            <a:p>
              <a:endParaRPr lang="en-US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7F7999-A517-974D-8A0A-1B24C0293B74}"/>
                </a:ext>
              </a:extLst>
            </p:cNvPr>
            <p:cNvSpPr txBox="1"/>
            <p:nvPr/>
          </p:nvSpPr>
          <p:spPr>
            <a:xfrm>
              <a:off x="8117763" y="1612153"/>
              <a:ext cx="389952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Collector()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true]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b="1" dirty="0"/>
                <a:t>assume</a:t>
              </a:r>
              <a:r>
                <a:rPr lang="en-US" sz="2000" dirty="0"/>
                <a:t> </a:t>
              </a:r>
              <a:r>
                <a:rPr lang="en-US" sz="2000" dirty="0" err="1"/>
                <a:t>barrierCounter</a:t>
              </a:r>
              <a:r>
                <a:rPr lang="en-US" sz="2000" dirty="0"/>
                <a:t> = 0]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b="1" dirty="0"/>
                <a:t>    </a:t>
              </a:r>
            </a:p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do root scan</a:t>
              </a:r>
            </a:p>
            <a:p>
              <a:r>
                <a:rPr lang="en-US" sz="2000" b="1" dirty="0"/>
                <a:t>    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false]</a:t>
              </a:r>
              <a:endParaRPr lang="en-US" sz="2000" b="1" dirty="0"/>
            </a:p>
            <a:p>
              <a:endParaRPr lang="en-US" sz="2000" b="1" dirty="0"/>
            </a:p>
            <a:p>
              <a:endParaRPr lang="en-US" sz="2000" b="1" dirty="0"/>
            </a:p>
            <a:p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434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1612153"/>
            <a:ext cx="3726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var </a:t>
            </a:r>
            <a:r>
              <a:rPr lang="en-US" sz="2000" dirty="0" err="1"/>
              <a:t>barrierOn</a:t>
            </a:r>
            <a:r>
              <a:rPr lang="en-US" sz="2000" dirty="0"/>
              <a:t>: bool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barrierCounter</a:t>
            </a:r>
            <a:r>
              <a:rPr lang="en-US" sz="2000" dirty="0"/>
              <a:t>: int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barrierSet</a:t>
            </a:r>
            <a:r>
              <a:rPr lang="en-US" sz="2000" dirty="0"/>
              <a:t>: Set </a:t>
            </a:r>
            <a:r>
              <a:rPr lang="en-US" sz="2000" dirty="0" err="1"/>
              <a:t>Tid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action </a:t>
            </a:r>
            <a:r>
              <a:rPr lang="en-US" sz="2000" dirty="0" err="1"/>
              <a:t>EnterBarrier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--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:= </a:t>
            </a:r>
            <a:r>
              <a:rPr lang="en-US" sz="2000" dirty="0" err="1"/>
              <a:t>barrierSet</a:t>
            </a:r>
            <a:r>
              <a:rPr lang="en-US" sz="2000" dirty="0"/>
              <a:t> + {</a:t>
            </a:r>
            <a:r>
              <a:rPr lang="en-US" sz="2000" dirty="0" err="1"/>
              <a:t>i</a:t>
            </a:r>
            <a:r>
              <a:rPr lang="en-US" sz="2000" dirty="0"/>
              <a:t>}</a:t>
            </a:r>
          </a:p>
          <a:p>
            <a:r>
              <a:rPr lang="en-US" sz="2000" dirty="0"/>
              <a:t>    </a:t>
            </a:r>
          </a:p>
          <a:p>
            <a:r>
              <a:rPr lang="en-US" sz="2000" b="1" dirty="0"/>
              <a:t>action</a:t>
            </a:r>
            <a:r>
              <a:rPr lang="en-US" sz="2000" dirty="0"/>
              <a:t> </a:t>
            </a:r>
            <a:r>
              <a:rPr lang="en-US" sz="2000" dirty="0" err="1"/>
              <a:t>ExitBarrier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assume</a:t>
            </a:r>
            <a:r>
              <a:rPr lang="en-US" sz="2000" dirty="0"/>
              <a:t> !</a:t>
            </a:r>
            <a:r>
              <a:rPr lang="en-US" sz="2000" dirty="0" err="1"/>
              <a:t>barrierOn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++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:= </a:t>
            </a:r>
            <a:r>
              <a:rPr lang="en-US" sz="2000" dirty="0" err="1"/>
              <a:t>barrierSet</a:t>
            </a:r>
            <a:r>
              <a:rPr lang="en-US" sz="2000" dirty="0"/>
              <a:t> - {</a:t>
            </a:r>
            <a:r>
              <a:rPr lang="en-US" sz="2000" dirty="0" err="1"/>
              <a:t>i</a:t>
            </a:r>
            <a:r>
              <a:rPr lang="en-US" sz="2000" dirty="0"/>
              <a:t>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AA4F6-EB45-4045-82F2-8ED4E518FA1B}"/>
              </a:ext>
            </a:extLst>
          </p:cNvPr>
          <p:cNvGrpSpPr/>
          <p:nvPr/>
        </p:nvGrpSpPr>
        <p:grpSpPr>
          <a:xfrm>
            <a:off x="4241124" y="1612153"/>
            <a:ext cx="7841122" cy="3477875"/>
            <a:chOff x="4241124" y="1612153"/>
            <a:chExt cx="7841122" cy="3477875"/>
          </a:xfrm>
        </p:grpSpPr>
        <p:sp>
          <p:nvSpPr>
            <p:cNvPr id="3" name="TextBox 2"/>
            <p:cNvSpPr txBox="1"/>
            <p:nvPr/>
          </p:nvSpPr>
          <p:spPr>
            <a:xfrm>
              <a:off x="4241124" y="1612153"/>
              <a:ext cx="382195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Mutator(</a:t>
              </a:r>
              <a:r>
                <a:rPr lang="en-US" sz="2000" dirty="0" err="1"/>
                <a:t>i</a:t>
              </a:r>
              <a:r>
                <a:rPr lang="en-US" sz="2000" dirty="0"/>
                <a:t>: </a:t>
              </a:r>
              <a:r>
                <a:rPr lang="en-US" sz="2000" dirty="0" err="1"/>
                <a:t>Tid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</a:t>
              </a:r>
              <a:r>
                <a:rPr lang="en-US" sz="2000" dirty="0" err="1"/>
                <a:t>EnterBarrier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call</a:t>
              </a:r>
              <a:r>
                <a:rPr lang="en-US" sz="2000" dirty="0"/>
                <a:t> </a:t>
              </a:r>
              <a:r>
                <a:rPr lang="en-US" sz="2000" dirty="0" err="1"/>
                <a:t>MutatorInv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</a:t>
              </a:r>
              <a:r>
                <a:rPr lang="en-US" sz="2000" dirty="0" err="1"/>
                <a:t>ExitBarrier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access memory here</a:t>
              </a:r>
            </a:p>
            <a:p>
              <a:endParaRPr lang="en-US" sz="2000" b="1" dirty="0"/>
            </a:p>
            <a:p>
              <a:r>
                <a:rPr lang="en-US" sz="2000" b="1" dirty="0"/>
                <a:t>invariant</a:t>
              </a:r>
              <a:r>
                <a:rPr lang="en-US" sz="2000" dirty="0"/>
                <a:t> </a:t>
              </a:r>
              <a:r>
                <a:rPr lang="en-US" sz="2000" dirty="0" err="1"/>
                <a:t>MutatorInv</a:t>
              </a:r>
              <a:r>
                <a:rPr lang="en-US" sz="2000" dirty="0"/>
                <a:t>(j: </a:t>
              </a:r>
              <a:r>
                <a:rPr lang="en-US" sz="2000" dirty="0" err="1"/>
                <a:t>Tid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    j ∈ </a:t>
              </a:r>
              <a:r>
                <a:rPr lang="en-US" sz="2000" dirty="0" err="1"/>
                <a:t>barrierSet</a:t>
              </a:r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7F7999-A517-974D-8A0A-1B24C0293B74}"/>
                </a:ext>
              </a:extLst>
            </p:cNvPr>
            <p:cNvSpPr txBox="1"/>
            <p:nvPr/>
          </p:nvSpPr>
          <p:spPr>
            <a:xfrm>
              <a:off x="8117763" y="1612153"/>
              <a:ext cx="3964483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procedure</a:t>
              </a:r>
              <a:r>
                <a:rPr lang="en-US" sz="2000" dirty="0"/>
                <a:t> Collector()</a:t>
              </a:r>
            </a:p>
            <a:p>
              <a:r>
                <a:rPr lang="en-US" sz="2000" dirty="0"/>
                <a:t>    …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true]</a:t>
              </a:r>
            </a:p>
            <a:p>
              <a:r>
                <a:rPr lang="en-US" sz="2000" dirty="0"/>
                <a:t>    </a:t>
              </a:r>
              <a:r>
                <a:rPr lang="en-US" sz="2000" b="1" dirty="0"/>
                <a:t>exec</a:t>
              </a:r>
              <a:r>
                <a:rPr lang="en-US" sz="2000" dirty="0"/>
                <a:t> [</a:t>
              </a:r>
              <a:r>
                <a:rPr lang="en-US" sz="2000" b="1" dirty="0"/>
                <a:t>assume</a:t>
              </a:r>
              <a:r>
                <a:rPr lang="en-US" sz="2000" dirty="0"/>
                <a:t> </a:t>
              </a:r>
              <a:r>
                <a:rPr lang="en-US" sz="2000" dirty="0" err="1"/>
                <a:t>barrierCounter</a:t>
              </a:r>
              <a:r>
                <a:rPr lang="en-US" sz="2000" dirty="0"/>
                <a:t> = 0]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b="1" dirty="0"/>
                <a:t>    call </a:t>
              </a:r>
              <a:r>
                <a:rPr lang="en-US" sz="2000" dirty="0" err="1"/>
                <a:t>BarrierInv</a:t>
              </a:r>
              <a:r>
                <a:rPr lang="en-US" sz="2000" dirty="0"/>
                <a:t>()</a:t>
              </a:r>
            </a:p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    </a:t>
              </a: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// do root scan</a:t>
              </a:r>
            </a:p>
            <a:p>
              <a:r>
                <a:rPr lang="en-US" sz="2000" b="1" dirty="0"/>
                <a:t>    exec</a:t>
              </a:r>
              <a:r>
                <a:rPr lang="en-US" sz="2000" dirty="0"/>
                <a:t> [</a:t>
              </a:r>
              <a:r>
                <a:rPr lang="en-US" sz="2000" dirty="0" err="1"/>
                <a:t>barrierOn</a:t>
              </a:r>
              <a:r>
                <a:rPr lang="en-US" sz="2000" dirty="0"/>
                <a:t> := false]</a:t>
              </a:r>
              <a:endParaRPr lang="en-US" sz="2000" b="1" dirty="0"/>
            </a:p>
            <a:p>
              <a:endParaRPr lang="en-US" sz="2000" b="1" dirty="0"/>
            </a:p>
            <a:p>
              <a:r>
                <a:rPr lang="en-US" sz="2000" b="1" dirty="0"/>
                <a:t>invariant</a:t>
              </a:r>
              <a:r>
                <a:rPr lang="en-US" sz="2000" dirty="0"/>
                <a:t> </a:t>
              </a:r>
              <a:r>
                <a:rPr lang="en-US" sz="2000" dirty="0" err="1"/>
                <a:t>BarrierInv</a:t>
              </a:r>
              <a:r>
                <a:rPr lang="en-US" sz="2000" dirty="0"/>
                <a:t>()</a:t>
              </a:r>
            </a:p>
            <a:p>
              <a:r>
                <a:rPr lang="en-US" sz="2000" dirty="0"/>
                <a:t>    </a:t>
              </a:r>
              <a:r>
                <a:rPr lang="en-US" sz="2000" dirty="0" err="1"/>
                <a:t>barrierSet</a:t>
              </a:r>
              <a:r>
                <a:rPr lang="en-US" sz="2000" dirty="0"/>
                <a:t> ⊆ [1..N]</a:t>
              </a:r>
            </a:p>
            <a:p>
              <a:r>
                <a:rPr lang="en-US" sz="2000" dirty="0"/>
                <a:t>    |</a:t>
              </a:r>
              <a:r>
                <a:rPr lang="en-US" sz="2000" dirty="0" err="1"/>
                <a:t>barrierSet</a:t>
              </a:r>
              <a:r>
                <a:rPr lang="en-US" sz="2000" dirty="0"/>
                <a:t>| + </a:t>
              </a:r>
              <a:r>
                <a:rPr lang="en-US" sz="2000" dirty="0" err="1"/>
                <a:t>barrierCounter</a:t>
              </a:r>
              <a:r>
                <a:rPr lang="en-US" sz="2000" dirty="0"/>
                <a:t> =  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1E479F-E5B7-2DD8-5BFE-3FABD222BEDE}"/>
              </a:ext>
            </a:extLst>
          </p:cNvPr>
          <p:cNvGrpSpPr/>
          <p:nvPr/>
        </p:nvGrpSpPr>
        <p:grpSpPr>
          <a:xfrm>
            <a:off x="4388158" y="5359400"/>
            <a:ext cx="3426372" cy="1015663"/>
            <a:chOff x="4388158" y="5540830"/>
            <a:chExt cx="3426372" cy="1015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D1A99-0300-164D-BC89-660DA69A9F2C}"/>
                </a:ext>
              </a:extLst>
            </p:cNvPr>
            <p:cNvSpPr txBox="1"/>
            <p:nvPr/>
          </p:nvSpPr>
          <p:spPr>
            <a:xfrm>
              <a:off x="4388158" y="5540830"/>
              <a:ext cx="342637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{</a:t>
              </a:r>
              <a:r>
                <a:rPr lang="en-US" sz="2000" dirty="0" err="1"/>
                <a:t>MutatorInv</a:t>
              </a:r>
              <a:r>
                <a:rPr lang="en-US" sz="2000" dirty="0"/>
                <a:t>(j)}</a:t>
              </a:r>
            </a:p>
            <a:p>
              <a:pPr algn="ctr"/>
              <a:r>
                <a:rPr lang="en-US" sz="2000" dirty="0" err="1"/>
                <a:t>ExitBarrier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pPr algn="ctr"/>
              <a:r>
                <a:rPr lang="en-US" sz="2000" dirty="0"/>
                <a:t>{</a:t>
              </a:r>
              <a:r>
                <a:rPr lang="en-US" sz="2000" dirty="0" err="1"/>
                <a:t>MutatorInv</a:t>
              </a:r>
              <a:r>
                <a:rPr lang="en-US" sz="2000" dirty="0"/>
                <a:t>(j)}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0B4D6-7D1C-C249-AC14-ADCA3D76E1FD}"/>
                </a:ext>
              </a:extLst>
            </p:cNvPr>
            <p:cNvSpPr/>
            <p:nvPr/>
          </p:nvSpPr>
          <p:spPr>
            <a:xfrm>
              <a:off x="7235843" y="5886249"/>
              <a:ext cx="575799" cy="666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</a:rPr>
                <a:t>✗</a:t>
              </a:r>
              <a:endParaRPr lang="en-US" sz="3733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3F4BE4-18DC-D971-7FC2-3B24EBD25F6F}"/>
              </a:ext>
            </a:extLst>
          </p:cNvPr>
          <p:cNvGrpSpPr/>
          <p:nvPr/>
        </p:nvGrpSpPr>
        <p:grpSpPr>
          <a:xfrm>
            <a:off x="8222058" y="5359400"/>
            <a:ext cx="3426372" cy="1015663"/>
            <a:chOff x="8222058" y="5359400"/>
            <a:chExt cx="3426372" cy="1015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0E7329-B7CA-1401-9D5F-D0671D9ECEF9}"/>
                </a:ext>
              </a:extLst>
            </p:cNvPr>
            <p:cNvSpPr txBox="1"/>
            <p:nvPr/>
          </p:nvSpPr>
          <p:spPr>
            <a:xfrm>
              <a:off x="8222058" y="5359400"/>
              <a:ext cx="342637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{</a:t>
              </a:r>
              <a:r>
                <a:rPr lang="en-US" sz="2000" dirty="0" err="1"/>
                <a:t>BarrierInv</a:t>
              </a:r>
              <a:r>
                <a:rPr lang="en-US" sz="2000" dirty="0"/>
                <a:t>()}</a:t>
              </a:r>
            </a:p>
            <a:p>
              <a:pPr algn="ctr"/>
              <a:r>
                <a:rPr lang="en-US" sz="2000" dirty="0" err="1"/>
                <a:t>EnterBarrier</a:t>
              </a:r>
              <a:r>
                <a:rPr lang="en-US" sz="2000" dirty="0"/>
                <a:t>(</a:t>
              </a:r>
              <a:r>
                <a:rPr lang="en-US" sz="2000" dirty="0" err="1"/>
                <a:t>i</a:t>
              </a:r>
              <a:r>
                <a:rPr lang="en-US" sz="2000" dirty="0"/>
                <a:t>)</a:t>
              </a:r>
            </a:p>
            <a:p>
              <a:pPr algn="ctr"/>
              <a:r>
                <a:rPr lang="en-US" sz="2000" dirty="0"/>
                <a:t>{</a:t>
              </a:r>
              <a:r>
                <a:rPr lang="en-US" sz="2000" dirty="0" err="1"/>
                <a:t>BarrierInv</a:t>
              </a:r>
              <a:r>
                <a:rPr lang="en-US" sz="2000" dirty="0"/>
                <a:t>()}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0B93BB-7FF5-3BD9-191D-178646AF34D5}"/>
                </a:ext>
              </a:extLst>
            </p:cNvPr>
            <p:cNvSpPr/>
            <p:nvPr/>
          </p:nvSpPr>
          <p:spPr>
            <a:xfrm>
              <a:off x="11071415" y="5701678"/>
              <a:ext cx="575799" cy="666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</a:rPr>
                <a:t>✗</a:t>
              </a:r>
              <a:endParaRPr lang="en-US" sz="3733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5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981366"/>
            <a:ext cx="528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datatype </a:t>
            </a:r>
            <a:r>
              <a:rPr lang="en-US" sz="2000" dirty="0"/>
              <a:t>Perm { Left(v: </a:t>
            </a:r>
            <a:r>
              <a:rPr lang="en-US" sz="2000" dirty="0" err="1"/>
              <a:t>Tid</a:t>
            </a:r>
            <a:r>
              <a:rPr lang="en-US" sz="2000" dirty="0"/>
              <a:t>), Right(v: </a:t>
            </a:r>
            <a:r>
              <a:rPr lang="en-US" sz="2000" dirty="0" err="1"/>
              <a:t>Tid</a:t>
            </a:r>
            <a:r>
              <a:rPr lang="en-US" sz="2000" dirty="0"/>
              <a:t>) }</a:t>
            </a:r>
          </a:p>
          <a:p>
            <a:r>
              <a:rPr lang="en-US" sz="2000" b="1" dirty="0"/>
              <a:t>var</a:t>
            </a:r>
            <a:r>
              <a:rPr lang="en-US" sz="2000" dirty="0"/>
              <a:t> </a:t>
            </a:r>
            <a:r>
              <a:rPr lang="en-US" sz="2000" dirty="0" err="1"/>
              <a:t>barrierCounter</a:t>
            </a:r>
            <a:r>
              <a:rPr lang="en-US" sz="2000" dirty="0"/>
              <a:t>: int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barrierSet</a:t>
            </a:r>
            <a:r>
              <a:rPr lang="en-US" sz="2000" dirty="0"/>
              <a:t>: </a:t>
            </a:r>
            <a:r>
              <a:rPr lang="en-US" sz="2000" dirty="0" err="1"/>
              <a:t>Lset</a:t>
            </a:r>
            <a:r>
              <a:rPr lang="en-US" sz="2000" dirty="0"/>
              <a:t> Perm</a:t>
            </a:r>
          </a:p>
          <a:p>
            <a:endParaRPr lang="en-US" sz="2000" b="1" dirty="0"/>
          </a:p>
          <a:p>
            <a:r>
              <a:rPr lang="en-US" sz="2000" b="1" dirty="0"/>
              <a:t>action </a:t>
            </a:r>
            <a:r>
              <a:rPr lang="en-US" sz="2000" dirty="0" err="1"/>
              <a:t>EnterBarrier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i="1" dirty="0">
                <a:solidFill>
                  <a:srgbClr val="0070C0"/>
                </a:solidFill>
              </a:rPr>
              <a:t>in</a:t>
            </a:r>
            <a:r>
              <a:rPr lang="en-US" sz="2000" dirty="0"/>
              <a:t> l: </a:t>
            </a:r>
            <a:r>
              <a:rPr lang="en-US" sz="2000" dirty="0" err="1"/>
              <a:t>Lval</a:t>
            </a:r>
            <a:r>
              <a:rPr lang="en-US" sz="2000" dirty="0"/>
              <a:t> Perm, r: </a:t>
            </a:r>
            <a:r>
              <a:rPr lang="en-US" sz="2000" dirty="0" err="1"/>
              <a:t>Lval</a:t>
            </a:r>
            <a:r>
              <a:rPr lang="en-US" sz="2000" dirty="0"/>
              <a:t> Perm,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assert l-&gt;</a:t>
            </a:r>
            <a:r>
              <a:rPr lang="en-US" sz="2000" dirty="0" err="1"/>
              <a:t>val</a:t>
            </a:r>
            <a:r>
              <a:rPr lang="en-US" sz="2000" dirty="0"/>
              <a:t> = Left(</a:t>
            </a:r>
            <a:r>
              <a:rPr lang="en-US" sz="2000" dirty="0" err="1"/>
              <a:t>i</a:t>
            </a:r>
            <a:r>
              <a:rPr lang="en-US" sz="2000" dirty="0"/>
              <a:t>) &amp;&amp; r-&gt;</a:t>
            </a:r>
            <a:r>
              <a:rPr lang="en-US" sz="2000" dirty="0" err="1"/>
              <a:t>val</a:t>
            </a:r>
            <a:r>
              <a:rPr lang="en-US" sz="2000" dirty="0"/>
              <a:t> = Right(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--</a:t>
            </a:r>
          </a:p>
          <a:p>
            <a:r>
              <a:rPr lang="en-US" sz="2000" dirty="0"/>
              <a:t>    l --&gt; </a:t>
            </a:r>
            <a:r>
              <a:rPr lang="en-US" sz="2000" dirty="0" err="1"/>
              <a:t>barrierSet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action</a:t>
            </a:r>
            <a:r>
              <a:rPr lang="en-US" sz="2000" dirty="0"/>
              <a:t> </a:t>
            </a:r>
            <a:r>
              <a:rPr lang="en-US" sz="2000" dirty="0" err="1"/>
              <a:t>ExitBarrier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i="1" dirty="0">
                <a:solidFill>
                  <a:srgbClr val="0070C0"/>
                </a:solidFill>
              </a:rPr>
              <a:t>out</a:t>
            </a:r>
            <a:r>
              <a:rPr lang="en-US" sz="2000" i="1" dirty="0"/>
              <a:t> l</a:t>
            </a:r>
            <a:r>
              <a:rPr lang="en-US" sz="2000" dirty="0"/>
              <a:t>: </a:t>
            </a:r>
            <a:r>
              <a:rPr lang="en-US" sz="2000" dirty="0" err="1"/>
              <a:t>Lval</a:t>
            </a:r>
            <a:r>
              <a:rPr lang="en-US" sz="2000" dirty="0"/>
              <a:t> Perm, r: </a:t>
            </a:r>
            <a:r>
              <a:rPr lang="en-US" sz="2000" dirty="0" err="1"/>
              <a:t>Lval</a:t>
            </a:r>
            <a:r>
              <a:rPr lang="en-US" sz="2000" dirty="0"/>
              <a:t> Perm,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b="1" dirty="0"/>
              <a:t>    assert</a:t>
            </a:r>
            <a:r>
              <a:rPr lang="en-US" sz="2000" dirty="0"/>
              <a:t> l-&gt;</a:t>
            </a:r>
            <a:r>
              <a:rPr lang="en-US" sz="2000" dirty="0" err="1"/>
              <a:t>val</a:t>
            </a:r>
            <a:r>
              <a:rPr lang="en-US" sz="2000" dirty="0"/>
              <a:t> = Left(</a:t>
            </a:r>
            <a:r>
              <a:rPr lang="en-US" sz="2000" dirty="0" err="1"/>
              <a:t>i</a:t>
            </a:r>
            <a:r>
              <a:rPr lang="en-US" sz="2000" dirty="0"/>
              <a:t>) &amp;&amp; r-&gt;</a:t>
            </a:r>
            <a:r>
              <a:rPr lang="en-US" sz="2000" dirty="0" err="1"/>
              <a:t>val</a:t>
            </a:r>
            <a:r>
              <a:rPr lang="en-US" sz="2000" dirty="0"/>
              <a:t> = Right(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assert</a:t>
            </a:r>
            <a:r>
              <a:rPr lang="en-US" sz="2000" dirty="0"/>
              <a:t> Left(</a:t>
            </a:r>
            <a:r>
              <a:rPr lang="en-US" sz="2000" dirty="0" err="1"/>
              <a:t>i</a:t>
            </a:r>
            <a:r>
              <a:rPr lang="en-US" sz="2000" dirty="0"/>
              <a:t>) ∈ </a:t>
            </a:r>
            <a:r>
              <a:rPr lang="en-US" sz="2000" dirty="0" err="1"/>
              <a:t>barrierSet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++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--&gt; 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3D005E-EA3B-6543-B074-E09651CE16F3}"/>
              </a:ext>
            </a:extLst>
          </p:cNvPr>
          <p:cNvSpPr txBox="1"/>
          <p:nvPr/>
        </p:nvSpPr>
        <p:spPr>
          <a:xfrm>
            <a:off x="6051452" y="981366"/>
            <a:ext cx="4584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invariant</a:t>
            </a:r>
            <a:r>
              <a:rPr lang="en-US" sz="2000" dirty="0"/>
              <a:t> </a:t>
            </a:r>
            <a:r>
              <a:rPr lang="en-US" sz="2000" dirty="0" err="1"/>
              <a:t>MutatorInv</a:t>
            </a:r>
            <a:r>
              <a:rPr lang="en-US" sz="2000" dirty="0"/>
              <a:t>(r: </a:t>
            </a:r>
            <a:r>
              <a:rPr lang="en-US" sz="2000" dirty="0" err="1"/>
              <a:t>Lval</a:t>
            </a:r>
            <a:r>
              <a:rPr lang="en-US" sz="2000" dirty="0"/>
              <a:t> Perm, j: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r-&gt;</a:t>
            </a:r>
            <a:r>
              <a:rPr lang="en-US" sz="2000" dirty="0" err="1"/>
              <a:t>val</a:t>
            </a:r>
            <a:r>
              <a:rPr lang="en-US" sz="2000" dirty="0"/>
              <a:t> = Right(j)</a:t>
            </a:r>
          </a:p>
          <a:p>
            <a:r>
              <a:rPr lang="en-US" sz="2000" dirty="0"/>
              <a:t>    Left(j) ∈ </a:t>
            </a:r>
            <a:r>
              <a:rPr lang="en-US" sz="2000" dirty="0" err="1"/>
              <a:t>barrierSet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A44C4-A6FF-D3EE-4014-018CF8D9B2C7}"/>
              </a:ext>
            </a:extLst>
          </p:cNvPr>
          <p:cNvSpPr txBox="1"/>
          <p:nvPr/>
        </p:nvSpPr>
        <p:spPr>
          <a:xfrm>
            <a:off x="6630375" y="4355700"/>
            <a:ext cx="34263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{</a:t>
            </a:r>
            <a:r>
              <a:rPr lang="en-US" sz="2000" dirty="0" err="1"/>
              <a:t>MutatorInv</a:t>
            </a:r>
            <a:r>
              <a:rPr lang="en-US" sz="2000" dirty="0"/>
              <a:t>(r’, j)}</a:t>
            </a:r>
          </a:p>
          <a:p>
            <a:pPr algn="ctr"/>
            <a:r>
              <a:rPr lang="en-US" sz="2000" dirty="0" err="1"/>
              <a:t>ExitBarrier</a:t>
            </a:r>
            <a:r>
              <a:rPr lang="en-US" sz="2000" dirty="0"/>
              <a:t>(l, r, 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{</a:t>
            </a:r>
            <a:r>
              <a:rPr lang="en-US" sz="2000" dirty="0" err="1"/>
              <a:t>MutatorInv</a:t>
            </a:r>
            <a:r>
              <a:rPr lang="en-US" sz="2000" dirty="0"/>
              <a:t>(r’, j)}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46F960-DFCF-5C4F-E594-75C5A4D04C3E}"/>
              </a:ext>
            </a:extLst>
          </p:cNvPr>
          <p:cNvGrpSpPr/>
          <p:nvPr/>
        </p:nvGrpSpPr>
        <p:grpSpPr>
          <a:xfrm>
            <a:off x="7129447" y="3590641"/>
            <a:ext cx="2428229" cy="764870"/>
            <a:chOff x="7520192" y="3837781"/>
            <a:chExt cx="2428229" cy="764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FCAB195-9348-49EA-B96D-53C4FA0A798E}"/>
                    </a:ext>
                  </a:extLst>
                </p:cNvPr>
                <p:cNvSpPr txBox="1"/>
                <p:nvPr/>
              </p:nvSpPr>
              <p:spPr>
                <a:xfrm>
                  <a:off x="7520192" y="3837781"/>
                  <a:ext cx="24282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{r-&gt;val}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en-US" sz="2000" dirty="0"/>
                    <a:t> {r’-&gt;</a:t>
                  </a:r>
                  <a:r>
                    <a:rPr lang="en-US" sz="2000" dirty="0" err="1"/>
                    <a:t>val</a:t>
                  </a:r>
                  <a:r>
                    <a:rPr lang="en-US" sz="2000" dirty="0"/>
                    <a:t>} = {}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FCAB195-9348-49EA-B96D-53C4FA0A7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192" y="3837781"/>
                  <a:ext cx="2428229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2604" t="-6061" r="-260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C02811B-849B-46F0-7E87-DA1880504046}"/>
                    </a:ext>
                  </a:extLst>
                </p:cNvPr>
                <p:cNvSpPr txBox="1"/>
                <p:nvPr/>
              </p:nvSpPr>
              <p:spPr>
                <a:xfrm>
                  <a:off x="8501709" y="4202541"/>
                  <a:ext cx="4651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93A116-00B8-6343-8AED-9D005CA4B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709" y="4202541"/>
                  <a:ext cx="465192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284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981367"/>
            <a:ext cx="528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datatype </a:t>
            </a:r>
            <a:r>
              <a:rPr lang="en-US" sz="2000" dirty="0"/>
              <a:t>Perm { Left(v: </a:t>
            </a:r>
            <a:r>
              <a:rPr lang="en-US" sz="2000" dirty="0" err="1"/>
              <a:t>Tid</a:t>
            </a:r>
            <a:r>
              <a:rPr lang="en-US" sz="2000" dirty="0"/>
              <a:t>), Right(v: </a:t>
            </a:r>
            <a:r>
              <a:rPr lang="en-US" sz="2000" dirty="0" err="1"/>
              <a:t>Tid</a:t>
            </a:r>
            <a:r>
              <a:rPr lang="en-US" sz="2000" dirty="0"/>
              <a:t>) }</a:t>
            </a:r>
          </a:p>
          <a:p>
            <a:r>
              <a:rPr lang="en-US" sz="2000" b="1" dirty="0"/>
              <a:t>var</a:t>
            </a:r>
            <a:r>
              <a:rPr lang="en-US" sz="2000" dirty="0"/>
              <a:t> </a:t>
            </a:r>
            <a:r>
              <a:rPr lang="en-US" sz="2000" dirty="0" err="1"/>
              <a:t>barrierCounter</a:t>
            </a:r>
            <a:r>
              <a:rPr lang="en-US" sz="2000" dirty="0"/>
              <a:t>: int</a:t>
            </a:r>
          </a:p>
          <a:p>
            <a:r>
              <a:rPr lang="en-US" sz="2000" b="1" dirty="0"/>
              <a:t>var </a:t>
            </a:r>
            <a:r>
              <a:rPr lang="en-US" sz="2000" dirty="0" err="1"/>
              <a:t>barrierSet</a:t>
            </a:r>
            <a:r>
              <a:rPr lang="en-US" sz="2000" dirty="0"/>
              <a:t>: </a:t>
            </a:r>
            <a:r>
              <a:rPr lang="en-US" sz="2000" dirty="0" err="1"/>
              <a:t>Lset</a:t>
            </a:r>
            <a:r>
              <a:rPr lang="en-US" sz="2000" dirty="0"/>
              <a:t> Perm</a:t>
            </a:r>
          </a:p>
          <a:p>
            <a:endParaRPr lang="en-US" sz="2000" b="1" dirty="0"/>
          </a:p>
          <a:p>
            <a:r>
              <a:rPr lang="en-US" sz="2000" b="1" dirty="0"/>
              <a:t>action </a:t>
            </a:r>
            <a:r>
              <a:rPr lang="en-US" sz="2000" dirty="0" err="1"/>
              <a:t>EnterBarrier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i="1" dirty="0">
                <a:solidFill>
                  <a:srgbClr val="0070C0"/>
                </a:solidFill>
              </a:rPr>
              <a:t>in</a:t>
            </a:r>
            <a:r>
              <a:rPr lang="en-US" sz="2000" dirty="0"/>
              <a:t> l: </a:t>
            </a:r>
            <a:r>
              <a:rPr lang="en-US" sz="2000" dirty="0" err="1"/>
              <a:t>Lval</a:t>
            </a:r>
            <a:r>
              <a:rPr lang="en-US" sz="2000" dirty="0"/>
              <a:t> Perm, r: </a:t>
            </a:r>
            <a:r>
              <a:rPr lang="en-US" sz="2000" dirty="0" err="1"/>
              <a:t>Lval</a:t>
            </a:r>
            <a:r>
              <a:rPr lang="en-US" sz="2000" dirty="0"/>
              <a:t> Perm,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dirty="0"/>
              <a:t>    assert l-&gt;</a:t>
            </a:r>
            <a:r>
              <a:rPr lang="en-US" sz="2000" dirty="0" err="1"/>
              <a:t>val</a:t>
            </a:r>
            <a:r>
              <a:rPr lang="en-US" sz="2000" dirty="0"/>
              <a:t> = Left(</a:t>
            </a:r>
            <a:r>
              <a:rPr lang="en-US" sz="2000" dirty="0" err="1"/>
              <a:t>i</a:t>
            </a:r>
            <a:r>
              <a:rPr lang="en-US" sz="2000" dirty="0"/>
              <a:t>) &amp;&amp; r-&gt;</a:t>
            </a:r>
            <a:r>
              <a:rPr lang="en-US" sz="2000" dirty="0" err="1"/>
              <a:t>val</a:t>
            </a:r>
            <a:r>
              <a:rPr lang="en-US" sz="2000" dirty="0"/>
              <a:t> = Right(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--</a:t>
            </a:r>
          </a:p>
          <a:p>
            <a:r>
              <a:rPr lang="en-US" sz="2000" dirty="0"/>
              <a:t>    l --&gt; </a:t>
            </a:r>
            <a:r>
              <a:rPr lang="en-US" sz="2000" dirty="0" err="1"/>
              <a:t>barrierSet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action</a:t>
            </a:r>
            <a:r>
              <a:rPr lang="en-US" sz="2000" dirty="0"/>
              <a:t> </a:t>
            </a:r>
            <a:r>
              <a:rPr lang="en-US" sz="2000" dirty="0" err="1"/>
              <a:t>ExitBarrier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i="1" dirty="0">
                <a:solidFill>
                  <a:srgbClr val="0070C0"/>
                </a:solidFill>
              </a:rPr>
              <a:t>out</a:t>
            </a:r>
            <a:r>
              <a:rPr lang="en-US" sz="2000" i="1" dirty="0"/>
              <a:t> l</a:t>
            </a:r>
            <a:r>
              <a:rPr lang="en-US" sz="2000" dirty="0"/>
              <a:t>: </a:t>
            </a:r>
            <a:r>
              <a:rPr lang="en-US" sz="2000" dirty="0" err="1"/>
              <a:t>Lval</a:t>
            </a:r>
            <a:r>
              <a:rPr lang="en-US" sz="2000" dirty="0"/>
              <a:t> Perm, r: </a:t>
            </a:r>
            <a:r>
              <a:rPr lang="en-US" sz="2000" dirty="0" err="1"/>
              <a:t>Lval</a:t>
            </a:r>
            <a:r>
              <a:rPr lang="en-US" sz="2000" dirty="0"/>
              <a:t> Perm,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Tid</a:t>
            </a:r>
            <a:r>
              <a:rPr lang="en-US" sz="2000" dirty="0"/>
              <a:t>)</a:t>
            </a:r>
          </a:p>
          <a:p>
            <a:r>
              <a:rPr lang="en-US" sz="2000" b="1" dirty="0"/>
              <a:t>    assert</a:t>
            </a:r>
            <a:r>
              <a:rPr lang="en-US" sz="2000" dirty="0"/>
              <a:t> l-&gt;</a:t>
            </a:r>
            <a:r>
              <a:rPr lang="en-US" sz="2000" dirty="0" err="1"/>
              <a:t>val</a:t>
            </a:r>
            <a:r>
              <a:rPr lang="en-US" sz="2000" dirty="0"/>
              <a:t> = Left(</a:t>
            </a:r>
            <a:r>
              <a:rPr lang="en-US" sz="2000" dirty="0" err="1"/>
              <a:t>i</a:t>
            </a:r>
            <a:r>
              <a:rPr lang="en-US" sz="2000" dirty="0"/>
              <a:t>) &amp;&amp; r-&gt;</a:t>
            </a:r>
            <a:r>
              <a:rPr lang="en-US" sz="2000" dirty="0" err="1"/>
              <a:t>val</a:t>
            </a:r>
            <a:r>
              <a:rPr lang="en-US" sz="2000" dirty="0"/>
              <a:t> = Right(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assert</a:t>
            </a:r>
            <a:r>
              <a:rPr lang="en-US" sz="2000" dirty="0"/>
              <a:t> Left(</a:t>
            </a:r>
            <a:r>
              <a:rPr lang="en-US" sz="2000" dirty="0" err="1"/>
              <a:t>i</a:t>
            </a:r>
            <a:r>
              <a:rPr lang="en-US" sz="2000" dirty="0"/>
              <a:t>) ∈ </a:t>
            </a:r>
            <a:r>
              <a:rPr lang="en-US" sz="2000" dirty="0" err="1"/>
              <a:t>barrierSet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barrierCounter</a:t>
            </a:r>
            <a:r>
              <a:rPr lang="en-US" sz="2000" dirty="0"/>
              <a:t>++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--&gt; 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5CB96-999C-43F9-19C2-5EB62A7361DB}"/>
              </a:ext>
            </a:extLst>
          </p:cNvPr>
          <p:cNvSpPr txBox="1"/>
          <p:nvPr/>
        </p:nvSpPr>
        <p:spPr>
          <a:xfrm>
            <a:off x="6687944" y="981367"/>
            <a:ext cx="4092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invariant</a:t>
            </a:r>
            <a:r>
              <a:rPr lang="en-US" sz="2000" dirty="0"/>
              <a:t> </a:t>
            </a:r>
            <a:r>
              <a:rPr lang="en-US" sz="2000" dirty="0" err="1"/>
              <a:t>BarrierInv</a:t>
            </a:r>
            <a:r>
              <a:rPr lang="en-US" sz="2000" dirty="0"/>
              <a:t>()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barrierSet</a:t>
            </a:r>
            <a:r>
              <a:rPr lang="en-US" sz="2000" dirty="0"/>
              <a:t> ⊆ [1..N]</a:t>
            </a:r>
          </a:p>
          <a:p>
            <a:r>
              <a:rPr lang="en-US" sz="2000" dirty="0"/>
              <a:t>    |</a:t>
            </a:r>
            <a:r>
              <a:rPr lang="en-US" sz="2000" dirty="0" err="1"/>
              <a:t>barrierSet</a:t>
            </a:r>
            <a:r>
              <a:rPr lang="en-US" sz="2000" dirty="0"/>
              <a:t>| + </a:t>
            </a:r>
            <a:r>
              <a:rPr lang="en-US" sz="2000" dirty="0" err="1"/>
              <a:t>barrierCounter</a:t>
            </a:r>
            <a:r>
              <a:rPr lang="en-US" sz="2000" dirty="0"/>
              <a:t> ==  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872C5-2D1B-5575-0770-F1EDF4D429DB}"/>
              </a:ext>
            </a:extLst>
          </p:cNvPr>
          <p:cNvSpPr txBox="1"/>
          <p:nvPr/>
        </p:nvSpPr>
        <p:spPr>
          <a:xfrm>
            <a:off x="7021119" y="4034427"/>
            <a:ext cx="34263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{</a:t>
            </a:r>
            <a:r>
              <a:rPr lang="en-US" sz="2000" dirty="0" err="1"/>
              <a:t>BarrierInv</a:t>
            </a:r>
            <a:r>
              <a:rPr lang="en-US" sz="2000" dirty="0"/>
              <a:t>()}</a:t>
            </a:r>
          </a:p>
          <a:p>
            <a:pPr algn="ctr"/>
            <a:r>
              <a:rPr lang="en-US" sz="2000" dirty="0" err="1"/>
              <a:t>EnterBarrier</a:t>
            </a:r>
            <a:r>
              <a:rPr lang="en-US" sz="2000" dirty="0"/>
              <a:t>(l, r, 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{</a:t>
            </a:r>
            <a:r>
              <a:rPr lang="en-US" sz="2000" dirty="0" err="1"/>
              <a:t>BarrierInv</a:t>
            </a:r>
            <a:r>
              <a:rPr lang="en-US" sz="2000" dirty="0"/>
              <a:t>()}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B65EE-C660-B1A8-765B-5F4BBCEC78FF}"/>
              </a:ext>
            </a:extLst>
          </p:cNvPr>
          <p:cNvGrpSpPr/>
          <p:nvPr/>
        </p:nvGrpSpPr>
        <p:grpSpPr>
          <a:xfrm>
            <a:off x="7058399" y="3269368"/>
            <a:ext cx="3351815" cy="764870"/>
            <a:chOff x="7058399" y="3837781"/>
            <a:chExt cx="3351815" cy="764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12FEB0-6C02-A9C5-21E9-2C0F1AA5B6D5}"/>
                    </a:ext>
                  </a:extLst>
                </p:cNvPr>
                <p:cNvSpPr txBox="1"/>
                <p:nvPr/>
              </p:nvSpPr>
              <p:spPr>
                <a:xfrm>
                  <a:off x="7058399" y="3837781"/>
                  <a:ext cx="33518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err="1"/>
                    <a:t>barrierSet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en-US" sz="2000" dirty="0"/>
                    <a:t> {l-&gt;</a:t>
                  </a:r>
                  <a:r>
                    <a:rPr lang="en-US" sz="2000" dirty="0" err="1"/>
                    <a:t>val</a:t>
                  </a:r>
                  <a:r>
                    <a:rPr lang="en-US" sz="2000" dirty="0"/>
                    <a:t>, r-&gt;</a:t>
                  </a:r>
                  <a:r>
                    <a:rPr lang="en-US" sz="2000" dirty="0" err="1"/>
                    <a:t>val</a:t>
                  </a:r>
                  <a:r>
                    <a:rPr lang="en-US" sz="2000" dirty="0"/>
                    <a:t>} = {}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12FEB0-6C02-A9C5-21E9-2C0F1AA5B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399" y="3837781"/>
                  <a:ext cx="3351815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1132" t="-9375" r="-150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1502AD-AFCB-0656-9FE5-6A421EB8FB05}"/>
                    </a:ext>
                  </a:extLst>
                </p:cNvPr>
                <p:cNvSpPr txBox="1"/>
                <p:nvPr/>
              </p:nvSpPr>
              <p:spPr>
                <a:xfrm>
                  <a:off x="8501709" y="4202541"/>
                  <a:ext cx="4651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93A116-00B8-6343-8AED-9D005CA4B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709" y="4202541"/>
                  <a:ext cx="465192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041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3F989-8D7F-D64A-9C08-AC8616E9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60" y="1391877"/>
            <a:ext cx="3633849" cy="190055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D555C-0480-9246-B6A4-20168390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99" y="1239818"/>
            <a:ext cx="3412158" cy="2529563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B738F-767F-A348-A2C2-A0B775D1A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121" y="4631376"/>
            <a:ext cx="2879114" cy="1368409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CCF59-7101-784A-8E01-A847BEEFF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227" y="4583651"/>
            <a:ext cx="2235114" cy="146386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7B048B4-0264-2A47-99ED-A05A1D39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0774" flipH="1">
            <a:off x="5300617" y="165496"/>
            <a:ext cx="1590766" cy="15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41EA44F-4508-C24A-8473-BFA5B70D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2469" flipH="1">
            <a:off x="9698460" y="3473571"/>
            <a:ext cx="1590766" cy="15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F7AC61-D8F8-FD49-B876-35D6746E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3344" flipH="1">
            <a:off x="5072183" y="5455562"/>
            <a:ext cx="1590766" cy="15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B9D14-29AF-5744-BA3D-89A49316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904"/>
            <a:ext cx="12192000" cy="8484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66356-7C94-7949-B86D-FC341B9C6A8D}"/>
              </a:ext>
            </a:extLst>
          </p:cNvPr>
          <p:cNvSpPr txBox="1"/>
          <p:nvPr/>
        </p:nvSpPr>
        <p:spPr>
          <a:xfrm>
            <a:off x="5985163" y="4085111"/>
            <a:ext cx="574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FF00"/>
                </a:solidFill>
              </a:rPr>
              <a:t>R</a:t>
            </a:r>
            <a:r>
              <a:rPr lang="en-DE" sz="3200" i="1" dirty="0">
                <a:solidFill>
                  <a:srgbClr val="FFFF00"/>
                </a:solidFill>
              </a:rPr>
              <a:t>ealistic implementations</a:t>
            </a:r>
          </a:p>
          <a:p>
            <a:r>
              <a:rPr lang="en-DE" sz="3200" dirty="0"/>
              <a:t>        of </a:t>
            </a:r>
            <a:r>
              <a:rPr lang="en-DE" sz="3200" i="1" dirty="0">
                <a:solidFill>
                  <a:srgbClr val="FFFF00"/>
                </a:solidFill>
              </a:rPr>
              <a:t>large</a:t>
            </a:r>
            <a:r>
              <a:rPr lang="en-DE" sz="3200" dirty="0"/>
              <a:t> concurrent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13BE2-EF87-294A-B69A-454B12DA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724" y="119935"/>
            <a:ext cx="769731" cy="40258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50641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2088-90DB-1546-9B81-6A315465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Civl: </a:t>
            </a:r>
            <a:r>
              <a:rPr lang="en-GB" i="1" dirty="0"/>
              <a:t>layered refinement </a:t>
            </a:r>
            <a:r>
              <a:rPr lang="en-GB" dirty="0"/>
              <a:t>over</a:t>
            </a:r>
            <a:br>
              <a:rPr lang="en-GB" dirty="0"/>
            </a:br>
            <a:r>
              <a:rPr lang="en-GB" dirty="0"/>
              <a:t>		</a:t>
            </a:r>
            <a:r>
              <a:rPr lang="en-GB" i="1" dirty="0"/>
              <a:t>structured concurrent programs</a:t>
            </a:r>
            <a:endParaRPr lang="en-DE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5F560F-119A-C347-8FA7-1D3FFFA6EAFB}"/>
              </a:ext>
            </a:extLst>
          </p:cNvPr>
          <p:cNvSpPr/>
          <p:nvPr/>
        </p:nvSpPr>
        <p:spPr>
          <a:xfrm>
            <a:off x="3138019" y="2006600"/>
            <a:ext cx="5915963" cy="4594869"/>
          </a:xfrm>
          <a:prstGeom prst="roundRect">
            <a:avLst>
              <a:gd name="adj" fmla="val 21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667" b="1" dirty="0"/>
              <a:t>Layered Concurrent Program</a:t>
            </a:r>
            <a:r>
              <a:rPr lang="en-US" sz="2667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8702766-51C7-8C44-A7A0-5D01BC843B36}"/>
                  </a:ext>
                </a:extLst>
              </p:cNvPr>
              <p:cNvSpPr/>
              <p:nvPr/>
            </p:nvSpPr>
            <p:spPr>
              <a:xfrm>
                <a:off x="3423126" y="5765800"/>
                <a:ext cx="5345749" cy="7112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21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33" dirty="0"/>
              </a:p>
              <a:p>
                <a:pPr algn="ctr"/>
                <a:r>
                  <a:rPr lang="en-US" sz="2133" dirty="0"/>
                  <a:t>(concrete low-level implementation)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8702766-51C7-8C44-A7A0-5D01BC843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6" y="5765800"/>
                <a:ext cx="5345749" cy="711200"/>
              </a:xfrm>
              <a:prstGeom prst="roundRect">
                <a:avLst/>
              </a:prstGeom>
              <a:blipFill>
                <a:blip r:embed="rId2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458D2D7-90B2-1940-AB27-1D6241CC380C}"/>
                  </a:ext>
                </a:extLst>
              </p:cNvPr>
              <p:cNvSpPr/>
              <p:nvPr/>
            </p:nvSpPr>
            <p:spPr>
              <a:xfrm>
                <a:off x="3423126" y="4953000"/>
                <a:ext cx="5345749" cy="64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2133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458D2D7-90B2-1940-AB27-1D6241CC3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6" y="4953000"/>
                <a:ext cx="5345749" cy="64204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9875D9D-80A9-5C47-B84D-20842DFCE407}"/>
                  </a:ext>
                </a:extLst>
              </p:cNvPr>
              <p:cNvSpPr/>
              <p:nvPr/>
            </p:nvSpPr>
            <p:spPr>
              <a:xfrm>
                <a:off x="3423126" y="2685352"/>
                <a:ext cx="5345749" cy="743648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2133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133" dirty="0"/>
              </a:p>
              <a:p>
                <a:pPr algn="ctr"/>
                <a:r>
                  <a:rPr lang="en-US" sz="2133" dirty="0"/>
                  <a:t>(abstract high-level specification)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9875D9D-80A9-5C47-B84D-20842DFCE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6" y="2685352"/>
                <a:ext cx="5345749" cy="743648"/>
              </a:xfrm>
              <a:prstGeom prst="round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529CCAE-E3A1-B54A-B20A-B8C14A2FF4A3}"/>
                  </a:ext>
                </a:extLst>
              </p:cNvPr>
              <p:cNvSpPr/>
              <p:nvPr/>
            </p:nvSpPr>
            <p:spPr>
              <a:xfrm>
                <a:off x="3423126" y="3599752"/>
                <a:ext cx="5345749" cy="64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2133" i="1">
                              <a:latin typeface="Cambria Math"/>
                            </a:rPr>
                            <m:t>𝑛</m:t>
                          </m:r>
                          <m:r>
                            <a:rPr lang="en-US" sz="2133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529CCAE-E3A1-B54A-B20A-B8C14A2FF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6" y="3599752"/>
                <a:ext cx="5345749" cy="64204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41ECB2-0861-EE40-8B0F-763697E353C6}"/>
                  </a:ext>
                </a:extLst>
              </p:cNvPr>
              <p:cNvSpPr txBox="1"/>
              <p:nvPr/>
            </p:nvSpPr>
            <p:spPr>
              <a:xfrm>
                <a:off x="5835270" y="4343401"/>
                <a:ext cx="521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41ECB2-0861-EE40-8B0F-763697E3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270" y="4343401"/>
                <a:ext cx="5214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61BDFC-FC37-AC44-990B-01EC32903B36}"/>
                  </a:ext>
                </a:extLst>
              </p:cNvPr>
              <p:cNvSpPr/>
              <p:nvPr/>
            </p:nvSpPr>
            <p:spPr>
              <a:xfrm rot="16200000">
                <a:off x="3588918" y="5124091"/>
                <a:ext cx="815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latin typeface="Cambria Math"/>
                          <a:ea typeface="Cambria Math"/>
                        </a:rPr>
                        <m:t>≼</m:t>
                      </m:r>
                    </m:oMath>
                  </m:oMathPara>
                </a14:m>
                <a:endParaRPr lang="en-US" sz="5333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61BDFC-FC37-AC44-990B-01EC32903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8918" y="5124091"/>
                <a:ext cx="815800" cy="1077218"/>
              </a:xfrm>
              <a:prstGeom prst="rect">
                <a:avLst/>
              </a:prstGeom>
              <a:blipFill>
                <a:blip r:embed="rId7"/>
                <a:stretch>
                  <a:fillRect t="-10606" r="-8140" b="-318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7E474-CF9D-D648-BB9C-C92DB4A8DE81}"/>
                  </a:ext>
                </a:extLst>
              </p:cNvPr>
              <p:cNvSpPr/>
              <p:nvPr/>
            </p:nvSpPr>
            <p:spPr>
              <a:xfrm rot="16200000">
                <a:off x="3621021" y="2891893"/>
                <a:ext cx="81580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latin typeface="Cambria Math"/>
                          <a:ea typeface="Cambria Math"/>
                        </a:rPr>
                        <m:t>≼</m:t>
                      </m:r>
                    </m:oMath>
                  </m:oMathPara>
                </a14:m>
                <a:endParaRPr lang="en-US" sz="5333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7E474-CF9D-D648-BB9C-C92DB4A8D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21021" y="2891893"/>
                <a:ext cx="815803" cy="1077218"/>
              </a:xfrm>
              <a:prstGeom prst="rect">
                <a:avLst/>
              </a:prstGeom>
              <a:blipFill>
                <a:blip r:embed="rId8"/>
                <a:stretch>
                  <a:fillRect t="-12308" r="-8235" b="-3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70E7C0-2849-5743-8A3D-535FC40D324B}"/>
                  </a:ext>
                </a:extLst>
              </p:cNvPr>
              <p:cNvSpPr/>
              <p:nvPr/>
            </p:nvSpPr>
            <p:spPr>
              <a:xfrm rot="16200000">
                <a:off x="3588918" y="4314292"/>
                <a:ext cx="815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latin typeface="Cambria Math"/>
                          <a:ea typeface="Cambria Math"/>
                        </a:rPr>
                        <m:t>≼</m:t>
                      </m:r>
                    </m:oMath>
                  </m:oMathPara>
                </a14:m>
                <a:endParaRPr lang="en-US" sz="5333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70E7C0-2849-5743-8A3D-535FC40D3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8918" y="4314292"/>
                <a:ext cx="815800" cy="1077218"/>
              </a:xfrm>
              <a:prstGeom prst="rect">
                <a:avLst/>
              </a:prstGeom>
              <a:blipFill>
                <a:blip r:embed="rId9"/>
                <a:stretch>
                  <a:fillRect t="-10606" r="-8140" b="-318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9C4FA2-70B2-9E45-8605-B8C6D165DAD7}"/>
                  </a:ext>
                </a:extLst>
              </p:cNvPr>
              <p:cNvSpPr/>
              <p:nvPr/>
            </p:nvSpPr>
            <p:spPr>
              <a:xfrm rot="16200000">
                <a:off x="3588917" y="3603093"/>
                <a:ext cx="81580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latin typeface="Cambria Math"/>
                          <a:ea typeface="Cambria Math"/>
                        </a:rPr>
                        <m:t>≼</m:t>
                      </m:r>
                    </m:oMath>
                  </m:oMathPara>
                </a14:m>
                <a:endParaRPr lang="en-US" sz="5333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9C4FA2-70B2-9E45-8605-B8C6D165D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8917" y="3603093"/>
                <a:ext cx="815803" cy="1077218"/>
              </a:xfrm>
              <a:prstGeom prst="rect">
                <a:avLst/>
              </a:prstGeom>
              <a:blipFill>
                <a:blip r:embed="rId10"/>
                <a:stretch>
                  <a:fillRect t="-12308" r="-8140" b="-338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BCB558A8-4CE6-FD4E-89B8-EC8B6B7F28BB}"/>
              </a:ext>
            </a:extLst>
          </p:cNvPr>
          <p:cNvSpPr/>
          <p:nvPr/>
        </p:nvSpPr>
        <p:spPr>
          <a:xfrm>
            <a:off x="838200" y="4717075"/>
            <a:ext cx="1760062" cy="743649"/>
          </a:xfrm>
          <a:prstGeom prst="wedgeRectCallout">
            <a:avLst>
              <a:gd name="adj1" fmla="val 113940"/>
              <a:gd name="adj2" fmla="val -3330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small program transformation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84D63CB4-BA46-3841-8342-81D265C6D87F}"/>
              </a:ext>
            </a:extLst>
          </p:cNvPr>
          <p:cNvSpPr/>
          <p:nvPr/>
        </p:nvSpPr>
        <p:spPr>
          <a:xfrm>
            <a:off x="9410643" y="3398053"/>
            <a:ext cx="1760062" cy="743649"/>
          </a:xfrm>
          <a:prstGeom prst="wedgeRectCallout">
            <a:avLst>
              <a:gd name="adj1" fmla="val -91639"/>
              <a:gd name="adj2" fmla="val 1723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structured</a:t>
            </a:r>
          </a:p>
          <a:p>
            <a:pPr algn="ctr"/>
            <a:r>
              <a:rPr lang="en-DE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8450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CAC383-4803-AF4E-A74A-F3408BBA019A}"/>
              </a:ext>
            </a:extLst>
          </p:cNvPr>
          <p:cNvSpPr/>
          <p:nvPr/>
        </p:nvSpPr>
        <p:spPr>
          <a:xfrm>
            <a:off x="570016" y="1662550"/>
            <a:ext cx="5759532" cy="4762005"/>
          </a:xfrm>
          <a:prstGeom prst="roundRect">
            <a:avLst>
              <a:gd name="adj" fmla="val 44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DE" sz="2400" b="1" dirty="0"/>
              <a:t>Concurrent garbage collector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640E7-9BCA-DA4A-946E-C46F7379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Two </a:t>
            </a:r>
            <a:r>
              <a:rPr lang="en-US" dirty="0"/>
              <a:t>large</a:t>
            </a:r>
            <a:r>
              <a:rPr lang="en-DE"/>
              <a:t> </a:t>
            </a:r>
            <a:r>
              <a:rPr lang="en-DE" dirty="0"/>
              <a:t>case studies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4FF9A-2AE9-2F47-8A25-D69739469AAD}"/>
              </a:ext>
            </a:extLst>
          </p:cNvPr>
          <p:cNvSpPr txBox="1"/>
          <p:nvPr/>
        </p:nvSpPr>
        <p:spPr>
          <a:xfrm>
            <a:off x="909456" y="5717974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DE" dirty="0"/>
              <a:t>tomic CPU operations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4276B-F1A7-C04D-B963-6B01E1F958D3}"/>
              </a:ext>
            </a:extLst>
          </p:cNvPr>
          <p:cNvSpPr txBox="1"/>
          <p:nvPr/>
        </p:nvSpPr>
        <p:spPr>
          <a:xfrm>
            <a:off x="909456" y="5151917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Locks and read/write access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F09DD-4921-7140-9C5F-137CEF348098}"/>
              </a:ext>
            </a:extLst>
          </p:cNvPr>
          <p:cNvSpPr txBox="1"/>
          <p:nvPr/>
        </p:nvSpPr>
        <p:spPr>
          <a:xfrm>
            <a:off x="909456" y="4585860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Actions used in barrier synchronization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9FE6D-169F-394F-826E-A17BBD18566C}"/>
              </a:ext>
            </a:extLst>
          </p:cNvPr>
          <p:cNvSpPr txBox="1"/>
          <p:nvPr/>
        </p:nvSpPr>
        <p:spPr>
          <a:xfrm>
            <a:off x="909456" y="4019803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Collector-mutator coordination for phase changes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D5E91-8CE7-EB4E-8E28-0832A2AFA9C5}"/>
              </a:ext>
            </a:extLst>
          </p:cNvPr>
          <p:cNvSpPr txBox="1"/>
          <p:nvPr/>
        </p:nvSpPr>
        <p:spPr>
          <a:xfrm>
            <a:off x="909456" y="3453746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“Gray objects” stack </a:t>
            </a:r>
            <a:r>
              <a:rPr lang="en-DE" dirty="0"/>
              <a:t>⇒</a:t>
            </a:r>
            <a:r>
              <a:rPr lang="en-US" dirty="0"/>
              <a:t> set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5876C-909A-EC4B-9757-16912333B701}"/>
              </a:ext>
            </a:extLst>
          </p:cNvPr>
          <p:cNvSpPr txBox="1"/>
          <p:nvPr/>
        </p:nvSpPr>
        <p:spPr>
          <a:xfrm>
            <a:off x="909456" y="2887689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Atomic root scan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C65C-8D6E-2842-BA72-F68DFF06B8E3}"/>
              </a:ext>
            </a:extLst>
          </p:cNvPr>
          <p:cNvSpPr txBox="1"/>
          <p:nvPr/>
        </p:nvSpPr>
        <p:spPr>
          <a:xfrm>
            <a:off x="653147" y="5717974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A46EA-6D19-0F42-8483-A9758F6A86AF}"/>
              </a:ext>
            </a:extLst>
          </p:cNvPr>
          <p:cNvSpPr txBox="1"/>
          <p:nvPr/>
        </p:nvSpPr>
        <p:spPr>
          <a:xfrm>
            <a:off x="659084" y="5151917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77B9C-3B68-C345-8F0C-10B7EC5CF245}"/>
              </a:ext>
            </a:extLst>
          </p:cNvPr>
          <p:cNvSpPr txBox="1"/>
          <p:nvPr/>
        </p:nvSpPr>
        <p:spPr>
          <a:xfrm>
            <a:off x="665022" y="4585860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3E5EC-9A34-B04B-A490-E8D4AB376EA1}"/>
              </a:ext>
            </a:extLst>
          </p:cNvPr>
          <p:cNvSpPr txBox="1"/>
          <p:nvPr/>
        </p:nvSpPr>
        <p:spPr>
          <a:xfrm>
            <a:off x="659084" y="3453746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C6A2E-C829-5B4E-A15A-469C1A9C7A05}"/>
              </a:ext>
            </a:extLst>
          </p:cNvPr>
          <p:cNvSpPr txBox="1"/>
          <p:nvPr/>
        </p:nvSpPr>
        <p:spPr>
          <a:xfrm>
            <a:off x="659084" y="2888163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5B0D2-2E14-1846-88DF-7A69B22005E9}"/>
              </a:ext>
            </a:extLst>
          </p:cNvPr>
          <p:cNvSpPr txBox="1"/>
          <p:nvPr/>
        </p:nvSpPr>
        <p:spPr>
          <a:xfrm>
            <a:off x="652157" y="4019803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791480-8453-5247-A6FC-7CE47A69BBB9}"/>
              </a:ext>
            </a:extLst>
          </p:cNvPr>
          <p:cNvSpPr txBox="1"/>
          <p:nvPr/>
        </p:nvSpPr>
        <p:spPr>
          <a:xfrm>
            <a:off x="909455" y="2315920"/>
            <a:ext cx="50470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Actions to allocate, read/write fields, check equality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D6D08A-CAC4-E24F-BD64-8BDB21F27DFB}"/>
              </a:ext>
            </a:extLst>
          </p:cNvPr>
          <p:cNvSpPr txBox="1"/>
          <p:nvPr/>
        </p:nvSpPr>
        <p:spPr>
          <a:xfrm>
            <a:off x="659084" y="2315918"/>
            <a:ext cx="19693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8A2C275-307F-364F-9335-1794FDC15EB7}"/>
              </a:ext>
            </a:extLst>
          </p:cNvPr>
          <p:cNvSpPr/>
          <p:nvPr/>
        </p:nvSpPr>
        <p:spPr>
          <a:xfrm>
            <a:off x="6953002" y="1638800"/>
            <a:ext cx="4573975" cy="4762005"/>
          </a:xfrm>
          <a:prstGeom prst="roundRect">
            <a:avLst>
              <a:gd name="adj" fmla="val 44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DE" sz="2400" b="1" dirty="0"/>
              <a:t>Paxos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9A360-0B6E-6841-B471-C9DD9363C759}"/>
              </a:ext>
            </a:extLst>
          </p:cNvPr>
          <p:cNvSpPr txBox="1"/>
          <p:nvPr/>
        </p:nvSpPr>
        <p:spPr>
          <a:xfrm>
            <a:off x="7129469" y="5013417"/>
            <a:ext cx="41743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Low-level implementation</a:t>
            </a:r>
          </a:p>
          <a:p>
            <a:pPr algn="ctr"/>
            <a:r>
              <a:rPr lang="en-US" dirty="0"/>
              <a:t>network, memory,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55089-B464-1447-A8E3-15D373533056}"/>
              </a:ext>
            </a:extLst>
          </p:cNvPr>
          <p:cNvSpPr txBox="1"/>
          <p:nvPr/>
        </p:nvSpPr>
        <p:spPr>
          <a:xfrm>
            <a:off x="7129468" y="3881303"/>
            <a:ext cx="4174353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Atomic event handlers</a:t>
            </a:r>
          </a:p>
          <a:p>
            <a:pPr algn="ctr"/>
            <a:r>
              <a:rPr lang="en-US" dirty="0"/>
              <a:t>abstract protocol 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6BBD1-DF12-FA4E-8F8F-D7C0AD4E52AC}"/>
              </a:ext>
            </a:extLst>
          </p:cNvPr>
          <p:cNvSpPr txBox="1"/>
          <p:nvPr/>
        </p:nvSpPr>
        <p:spPr>
          <a:xfrm>
            <a:off x="7129468" y="2749189"/>
            <a:ext cx="4174353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High-level specification</a:t>
            </a:r>
          </a:p>
          <a:p>
            <a:pPr algn="ctr"/>
            <a:r>
              <a:rPr lang="en-US" dirty="0"/>
              <a:t>Consensus in a single atomic step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9B31F2-6931-3144-B859-1241B630F2C4}"/>
              </a:ext>
            </a:extLst>
          </p:cNvPr>
          <p:cNvSpPr/>
          <p:nvPr/>
        </p:nvSpPr>
        <p:spPr>
          <a:xfrm>
            <a:off x="5028704" y="6114754"/>
            <a:ext cx="975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/>
              <a:t>2130 LOC</a:t>
            </a:r>
            <a:endParaRPr lang="en-DE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0DF39-66FE-8748-818E-9873D2D7688E}"/>
              </a:ext>
            </a:extLst>
          </p:cNvPr>
          <p:cNvSpPr/>
          <p:nvPr/>
        </p:nvSpPr>
        <p:spPr>
          <a:xfrm>
            <a:off x="10480253" y="6087306"/>
            <a:ext cx="87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/>
              <a:t>853 LOC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1260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74FB-5E27-0744-A65C-A60C52C6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Tactic 1: Creating atomic blocks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F13CC-5936-2F43-B19D-ED931197E19F}"/>
              </a:ext>
            </a:extLst>
          </p:cNvPr>
          <p:cNvGrpSpPr/>
          <p:nvPr/>
        </p:nvGrpSpPr>
        <p:grpSpPr>
          <a:xfrm>
            <a:off x="3113143" y="1325270"/>
            <a:ext cx="5579765" cy="2396220"/>
            <a:chOff x="1882237" y="1192712"/>
            <a:chExt cx="8391897" cy="36038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D95BF0-EF29-1D40-B526-256D2A87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237" y="2419093"/>
              <a:ext cx="3633849" cy="1900557"/>
            </a:xfrm>
            <a:prstGeom prst="rect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BA799E-3CE4-5E44-8772-B59AED389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1976" y="2267034"/>
              <a:ext cx="3412158" cy="2529563"/>
            </a:xfrm>
            <a:prstGeom prst="rect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29AEA81-63E0-1E45-BB9B-7CAAA5295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60774" flipH="1">
              <a:off x="5359994" y="1192712"/>
              <a:ext cx="1590766" cy="1590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986C6A3-D84C-3745-A89D-8BB5FFE6854B}"/>
                  </a:ext>
                </a:extLst>
              </p:cNvPr>
              <p:cNvSpPr/>
              <p:nvPr/>
            </p:nvSpPr>
            <p:spPr>
              <a:xfrm>
                <a:off x="5595258" y="4070388"/>
                <a:ext cx="4975206" cy="2600672"/>
              </a:xfrm>
              <a:prstGeom prst="roundRect">
                <a:avLst>
                  <a:gd name="adj" fmla="val 610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400" b="1" dirty="0"/>
                  <a:t>Lipton’s reduction:</a:t>
                </a:r>
              </a:p>
              <a:p>
                <a:r>
                  <a:rPr lang="en-US" sz="2400" dirty="0"/>
                  <a:t>Sequences of  </a:t>
                </a:r>
                <a:r>
                  <a:rPr lang="en-US" sz="24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R</a:t>
                </a:r>
                <a:r>
                  <a:rPr lang="en-US" sz="2400" dirty="0">
                    <a:solidFill>
                      <a:srgbClr val="FF0000"/>
                    </a:solidFill>
                  </a:rPr>
                  <a:t>*</a:t>
                </a:r>
                <a:r>
                  <a:rPr lang="en-US" sz="2400" dirty="0">
                    <a:solidFill>
                      <a:schemeClr val="tx1"/>
                    </a:solidFill>
                  </a:rPr>
                  <a:t>(N+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)</a:t>
                </a:r>
                <a:r>
                  <a:rPr lang="en-US" sz="2400" b="1" dirty="0">
                    <a:solidFill>
                      <a:srgbClr val="0070C0"/>
                    </a:solidFill>
                    <a:latin typeface="Courier New" pitchFamily="49" charset="0"/>
                    <a:cs typeface="Courier New" pitchFamily="49" charset="0"/>
                  </a:rPr>
                  <a:t>L</a:t>
                </a:r>
                <a:r>
                  <a:rPr lang="en-US" sz="2400" dirty="0">
                    <a:solidFill>
                      <a:srgbClr val="0070C0"/>
                    </a:solidFill>
                  </a:rPr>
                  <a:t>*</a:t>
                </a:r>
                <a:r>
                  <a:rPr lang="en-US" sz="2400" dirty="0"/>
                  <a:t> are atomic.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986C6A3-D84C-3745-A89D-8BB5FFE68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8" y="4070388"/>
                <a:ext cx="4975206" cy="2600672"/>
              </a:xfrm>
              <a:prstGeom prst="roundRect">
                <a:avLst>
                  <a:gd name="adj" fmla="val 6109"/>
                </a:avLst>
              </a:prstGeom>
              <a:blipFill>
                <a:blip r:embed="rId5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661630AF-BDE8-9A49-8610-7026CC6AFE12}"/>
              </a:ext>
            </a:extLst>
          </p:cNvPr>
          <p:cNvSpPr/>
          <p:nvPr/>
        </p:nvSpPr>
        <p:spPr>
          <a:xfrm>
            <a:off x="5917644" y="51371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9525197-F255-D14A-B257-51678D626237}"/>
              </a:ext>
            </a:extLst>
          </p:cNvPr>
          <p:cNvSpPr/>
          <p:nvPr/>
        </p:nvSpPr>
        <p:spPr>
          <a:xfrm>
            <a:off x="6978582" y="51371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B5496AD-98B3-9F4E-BFA9-98699E6F657E}"/>
              </a:ext>
            </a:extLst>
          </p:cNvPr>
          <p:cNvSpPr/>
          <p:nvPr/>
        </p:nvSpPr>
        <p:spPr>
          <a:xfrm>
            <a:off x="7509051" y="51371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DCAFD1B-E616-2D42-A7DE-9FE23BA7738F}"/>
              </a:ext>
            </a:extLst>
          </p:cNvPr>
          <p:cNvSpPr/>
          <p:nvPr/>
        </p:nvSpPr>
        <p:spPr>
          <a:xfrm>
            <a:off x="8039520" y="51371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AD3EE89-9080-DE44-A0E4-C46A90A3B84B}"/>
              </a:ext>
            </a:extLst>
          </p:cNvPr>
          <p:cNvSpPr/>
          <p:nvPr/>
        </p:nvSpPr>
        <p:spPr>
          <a:xfrm>
            <a:off x="8569989" y="51371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25FD55B-082A-5142-B833-AFB0BFB4B447}"/>
              </a:ext>
            </a:extLst>
          </p:cNvPr>
          <p:cNvSpPr/>
          <p:nvPr/>
        </p:nvSpPr>
        <p:spPr>
          <a:xfrm>
            <a:off x="9100459" y="51371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ED48692-A688-7B45-BD80-6641BEDEC530}"/>
              </a:ext>
            </a:extLst>
          </p:cNvPr>
          <p:cNvSpPr/>
          <p:nvPr/>
        </p:nvSpPr>
        <p:spPr>
          <a:xfrm>
            <a:off x="6448113" y="51371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6B02282-6C8D-1841-8BAB-488215858BBC}"/>
              </a:ext>
            </a:extLst>
          </p:cNvPr>
          <p:cNvSpPr/>
          <p:nvPr/>
        </p:nvSpPr>
        <p:spPr>
          <a:xfrm>
            <a:off x="5900059" y="59753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660EEC9-07D0-D04A-913C-3F2F0A2975B9}"/>
              </a:ext>
            </a:extLst>
          </p:cNvPr>
          <p:cNvSpPr/>
          <p:nvPr/>
        </p:nvSpPr>
        <p:spPr>
          <a:xfrm>
            <a:off x="6966859" y="59753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CD1A201-0B69-844B-952C-201EF816EF23}"/>
              </a:ext>
            </a:extLst>
          </p:cNvPr>
          <p:cNvSpPr/>
          <p:nvPr/>
        </p:nvSpPr>
        <p:spPr>
          <a:xfrm>
            <a:off x="7500259" y="59753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3CFA31F-E913-294E-BEC8-47D653FEFD11}"/>
              </a:ext>
            </a:extLst>
          </p:cNvPr>
          <p:cNvSpPr/>
          <p:nvPr/>
        </p:nvSpPr>
        <p:spPr>
          <a:xfrm>
            <a:off x="8033659" y="59753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6EF4BD2-6AC7-C540-AED7-90BC96F163C5}"/>
              </a:ext>
            </a:extLst>
          </p:cNvPr>
          <p:cNvSpPr/>
          <p:nvPr/>
        </p:nvSpPr>
        <p:spPr>
          <a:xfrm>
            <a:off x="8567059" y="59753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5DA52DD-52B8-784E-A945-F622BE4CA5F7}"/>
              </a:ext>
            </a:extLst>
          </p:cNvPr>
          <p:cNvSpPr/>
          <p:nvPr/>
        </p:nvSpPr>
        <p:spPr>
          <a:xfrm>
            <a:off x="9100459" y="5975387"/>
            <a:ext cx="457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CD9DEFB-0535-724A-B22C-E2D34D7CE83E}"/>
              </a:ext>
            </a:extLst>
          </p:cNvPr>
          <p:cNvSpPr/>
          <p:nvPr/>
        </p:nvSpPr>
        <p:spPr>
          <a:xfrm>
            <a:off x="6433459" y="5975387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CCEB13-6075-E044-B10E-3D6E601DEA4B}"/>
              </a:ext>
            </a:extLst>
          </p:cNvPr>
          <p:cNvCxnSpPr>
            <a:cxnSpLocks/>
          </p:cNvCxnSpPr>
          <p:nvPr/>
        </p:nvCxnSpPr>
        <p:spPr>
          <a:xfrm>
            <a:off x="6281059" y="5594387"/>
            <a:ext cx="304800" cy="328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22BB1A-F0C3-2548-93CF-6BE42016550E}"/>
              </a:ext>
            </a:extLst>
          </p:cNvPr>
          <p:cNvCxnSpPr>
            <a:cxnSpLocks/>
          </p:cNvCxnSpPr>
          <p:nvPr/>
        </p:nvCxnSpPr>
        <p:spPr>
          <a:xfrm>
            <a:off x="7119259" y="5594387"/>
            <a:ext cx="0" cy="328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1E9213-8A36-5747-88B5-9AB0077B0267}"/>
              </a:ext>
            </a:extLst>
          </p:cNvPr>
          <p:cNvCxnSpPr>
            <a:cxnSpLocks/>
          </p:cNvCxnSpPr>
          <p:nvPr/>
        </p:nvCxnSpPr>
        <p:spPr>
          <a:xfrm flipH="1">
            <a:off x="7881259" y="5594387"/>
            <a:ext cx="228600" cy="328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B40467-C5DE-F847-AC12-9B36D1495092}"/>
              </a:ext>
            </a:extLst>
          </p:cNvPr>
          <p:cNvCxnSpPr>
            <a:cxnSpLocks/>
          </p:cNvCxnSpPr>
          <p:nvPr/>
        </p:nvCxnSpPr>
        <p:spPr>
          <a:xfrm flipH="1">
            <a:off x="8338459" y="5594387"/>
            <a:ext cx="762000" cy="328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D61F60AB-DF1B-5C4A-AEB0-707A220C0657}"/>
              </a:ext>
            </a:extLst>
          </p:cNvPr>
          <p:cNvSpPr/>
          <p:nvPr/>
        </p:nvSpPr>
        <p:spPr>
          <a:xfrm>
            <a:off x="6387739" y="5922633"/>
            <a:ext cx="2133600" cy="586154"/>
          </a:xfrm>
          <a:prstGeom prst="bracketPair">
            <a:avLst>
              <a:gd name="adj" fmla="val 897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6CF7B7-071E-8B44-8288-F9D94E31C6D3}"/>
              </a:ext>
            </a:extLst>
          </p:cNvPr>
          <p:cNvSpPr txBox="1"/>
          <p:nvPr/>
        </p:nvSpPr>
        <p:spPr>
          <a:xfrm>
            <a:off x="1121674" y="2231876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cs typeface="Courier New" pitchFamily="49" charset="0"/>
              </a:rPr>
              <a:t>ight mover</a:t>
            </a:r>
            <a:endParaRPr lang="en-D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0CBE3C-05E2-EF4F-A342-E2AE38B9C8CE}"/>
              </a:ext>
            </a:extLst>
          </p:cNvPr>
          <p:cNvSpPr txBox="1"/>
          <p:nvPr/>
        </p:nvSpPr>
        <p:spPr>
          <a:xfrm>
            <a:off x="1121674" y="2866545"/>
            <a:ext cx="12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>
                <a:cs typeface="Courier New" pitchFamily="49" charset="0"/>
              </a:rPr>
              <a:t>eft mover</a:t>
            </a:r>
            <a:endParaRPr lang="en-DE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5C4833-934D-EB4F-BBC6-A31924E31E54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458322" y="2416542"/>
            <a:ext cx="706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28AA12-BCBC-6145-9C46-AAC9948E17B1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360603" y="3051211"/>
            <a:ext cx="80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234BD68-5029-1E42-86B2-DA2075C89419}"/>
              </a:ext>
            </a:extLst>
          </p:cNvPr>
          <p:cNvSpPr txBox="1"/>
          <p:nvPr/>
        </p:nvSpPr>
        <p:spPr>
          <a:xfrm>
            <a:off x="1119338" y="2549211"/>
            <a:ext cx="18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>
                <a:cs typeface="Courier New" pitchFamily="49" charset="0"/>
              </a:rPr>
              <a:t>eft/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cs typeface="Courier New" pitchFamily="49" charset="0"/>
              </a:rPr>
              <a:t>ight mover</a:t>
            </a:r>
            <a:endParaRPr lang="en-DE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4FDD5A-9590-AA4A-9045-005A6FE3585F}"/>
              </a:ext>
            </a:extLst>
          </p:cNvPr>
          <p:cNvCxnSpPr>
            <a:stCxn id="40" idx="3"/>
          </p:cNvCxnSpPr>
          <p:nvPr/>
        </p:nvCxnSpPr>
        <p:spPr>
          <a:xfrm flipV="1">
            <a:off x="2944453" y="2654135"/>
            <a:ext cx="220321" cy="7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ED2B3B-E377-BC46-8EEF-CE7997168F2E}"/>
              </a:ext>
            </a:extLst>
          </p:cNvPr>
          <p:cNvCxnSpPr>
            <a:stCxn id="40" idx="3"/>
          </p:cNvCxnSpPr>
          <p:nvPr/>
        </p:nvCxnSpPr>
        <p:spPr>
          <a:xfrm>
            <a:off x="2944453" y="2733877"/>
            <a:ext cx="220321" cy="146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A12AB2-79C0-3B40-9C6F-1822979BF6BD}"/>
              </a:ext>
            </a:extLst>
          </p:cNvPr>
          <p:cNvSpPr/>
          <p:nvPr/>
        </p:nvSpPr>
        <p:spPr>
          <a:xfrm>
            <a:off x="271299" y="1745150"/>
            <a:ext cx="2701059" cy="45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User declares mover types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0FAC442-7534-5147-8D21-5D6AB3148FE1}"/>
              </a:ext>
            </a:extLst>
          </p:cNvPr>
          <p:cNvSpPr/>
          <p:nvPr/>
        </p:nvSpPr>
        <p:spPr>
          <a:xfrm>
            <a:off x="1905405" y="4070388"/>
            <a:ext cx="3161897" cy="1022987"/>
          </a:xfrm>
          <a:prstGeom prst="roundRect">
            <a:avLst>
              <a:gd name="adj" fmla="val 8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Civl applies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</a:t>
            </a:r>
            <a:r>
              <a:rPr lang="en-DE" sz="1600" dirty="0"/>
              <a:t>airwise commutativity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Mover sequence check</a:t>
            </a:r>
          </a:p>
        </p:txBody>
      </p:sp>
    </p:spTree>
    <p:extLst>
      <p:ext uri="{BB962C8B-B14F-4D97-AF65-F5344CB8AC3E}">
        <p14:creationId xmlns:p14="http://schemas.microsoft.com/office/powerpoint/2010/main" val="32411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2" grpId="0"/>
      <p:bldP spid="33" grpId="0"/>
      <p:bldP spid="40" grpId="0"/>
      <p:bldP spid="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6ED3-6BCE-3246-BAC7-02BE7A6A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Tactic 2: Creating atomic actions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3583BC-257F-3940-88B3-4B1DEF8F442B}"/>
              </a:ext>
            </a:extLst>
          </p:cNvPr>
          <p:cNvGrpSpPr/>
          <p:nvPr/>
        </p:nvGrpSpPr>
        <p:grpSpPr>
          <a:xfrm>
            <a:off x="3238994" y="1641377"/>
            <a:ext cx="5714013" cy="2400657"/>
            <a:chOff x="2790701" y="1641377"/>
            <a:chExt cx="5714013" cy="24006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0A4FB8-3185-7742-958C-8D31DCAA8162}"/>
                </a:ext>
              </a:extLst>
            </p:cNvPr>
            <p:cNvSpPr txBox="1"/>
            <p:nvPr/>
          </p:nvSpPr>
          <p:spPr>
            <a:xfrm>
              <a:off x="2790701" y="1641377"/>
              <a:ext cx="292429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var</a:t>
              </a:r>
              <a:r>
                <a:rPr lang="en-US" sz="1600" dirty="0"/>
                <a:t> b: bool</a:t>
              </a:r>
            </a:p>
            <a:p>
              <a:endParaRPr lang="en-US" sz="600" dirty="0"/>
            </a:p>
            <a:p>
              <a:r>
                <a:rPr lang="en-US" sz="1600" b="1" dirty="0"/>
                <a:t>proc</a:t>
              </a:r>
              <a:r>
                <a:rPr lang="en-US" sz="1600" dirty="0"/>
                <a:t> Acquire()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// yield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while</a:t>
              </a:r>
              <a:r>
                <a:rPr lang="en-US" sz="1600" dirty="0"/>
                <a:t> true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    // yield</a:t>
              </a:r>
            </a:p>
            <a:p>
              <a:r>
                <a:rPr lang="en-US" sz="1600" b="1" dirty="0"/>
                <a:t>        exec </a:t>
              </a:r>
              <a:r>
                <a:rPr lang="en-US" sz="1600" dirty="0"/>
                <a:t>s := CAS(b, false, true)</a:t>
              </a:r>
              <a:endParaRPr lang="en-US" sz="1600" b="1" dirty="0"/>
            </a:p>
            <a:p>
              <a:r>
                <a:rPr lang="en-US" sz="1600" dirty="0"/>
                <a:t>        </a:t>
              </a:r>
              <a:r>
                <a:rPr lang="en-US" sz="1600" b="1" dirty="0"/>
                <a:t>if</a:t>
              </a:r>
              <a:r>
                <a:rPr lang="en-US" sz="1600" dirty="0"/>
                <a:t> (s)</a:t>
              </a:r>
            </a:p>
            <a:p>
              <a:r>
                <a:rPr lang="en-US" sz="1600" b="1" dirty="0"/>
                <a:t>            break</a:t>
              </a:r>
            </a:p>
            <a:p>
              <a:r>
                <a:rPr lang="en-US" sz="1600" b="1" dirty="0">
                  <a:solidFill>
                    <a:srgbClr val="00B050"/>
                  </a:solidFill>
                </a:rPr>
                <a:t>    </a:t>
              </a:r>
              <a:r>
                <a:rPr lang="en-US" sz="1600" dirty="0">
                  <a:solidFill>
                    <a:srgbClr val="00B050"/>
                  </a:solidFill>
                </a:rPr>
                <a:t>// yield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1D7E2-16D5-5A47-A877-0C02F804F449}"/>
                </a:ext>
              </a:extLst>
            </p:cNvPr>
            <p:cNvSpPr txBox="1"/>
            <p:nvPr/>
          </p:nvSpPr>
          <p:spPr>
            <a:xfrm>
              <a:off x="6477002" y="1641377"/>
              <a:ext cx="202771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  <a:p>
              <a:endParaRPr lang="en-US" sz="600" b="1" dirty="0"/>
            </a:p>
            <a:p>
              <a:r>
                <a:rPr lang="en-US" sz="1600" b="1" dirty="0"/>
                <a:t>action </a:t>
              </a:r>
              <a:r>
                <a:rPr lang="en-US" sz="1600" dirty="0"/>
                <a:t>ACQUIRE()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assume </a:t>
              </a:r>
              <a:r>
                <a:rPr lang="en-US" sz="1600" dirty="0"/>
                <a:t>b == false</a:t>
              </a:r>
            </a:p>
            <a:p>
              <a:r>
                <a:rPr lang="en-US" sz="1600" dirty="0"/>
                <a:t>    b := true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EADD59-DDA6-7945-8B90-8D6E7DFC31A3}"/>
              </a:ext>
            </a:extLst>
          </p:cNvPr>
          <p:cNvSpPr txBox="1"/>
          <p:nvPr/>
        </p:nvSpPr>
        <p:spPr>
          <a:xfrm>
            <a:off x="2959052" y="4405745"/>
            <a:ext cx="6273897" cy="36933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DE" dirty="0"/>
              <a:t>Every execution of Acquire behaves like “SKIP*; ACQUIRE; SKIP*”.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1A82162-2F2A-9445-9FF2-634CDFE6F9BF}"/>
              </a:ext>
            </a:extLst>
          </p:cNvPr>
          <p:cNvSpPr/>
          <p:nvPr/>
        </p:nvSpPr>
        <p:spPr>
          <a:xfrm>
            <a:off x="3252255" y="6024789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DFEF4BE-3E9B-EE47-BEA9-F1B097CE08EA}"/>
              </a:ext>
            </a:extLst>
          </p:cNvPr>
          <p:cNvSpPr/>
          <p:nvPr/>
        </p:nvSpPr>
        <p:spPr>
          <a:xfrm>
            <a:off x="5385855" y="6035675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FF0000"/>
                </a:solidFill>
              </a:rPr>
              <a:t>✗</a:t>
            </a:r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C3C6B9C-590F-DC41-82C3-A30313AE8339}"/>
              </a:ext>
            </a:extLst>
          </p:cNvPr>
          <p:cNvSpPr/>
          <p:nvPr/>
        </p:nvSpPr>
        <p:spPr>
          <a:xfrm>
            <a:off x="7519455" y="6046561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 </a:t>
            </a:r>
            <a:r>
              <a:rPr lang="en-US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080ED76-7847-9E4C-9BF5-AA68116877BC}"/>
              </a:ext>
            </a:extLst>
          </p:cNvPr>
          <p:cNvSpPr/>
          <p:nvPr/>
        </p:nvSpPr>
        <p:spPr>
          <a:xfrm>
            <a:off x="4547655" y="6035675"/>
            <a:ext cx="762000" cy="446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8BC21FA-98EC-B344-9903-C9905E3DE728}"/>
              </a:ext>
            </a:extLst>
          </p:cNvPr>
          <p:cNvSpPr/>
          <p:nvPr/>
        </p:nvSpPr>
        <p:spPr>
          <a:xfrm>
            <a:off x="6681255" y="6035675"/>
            <a:ext cx="762000" cy="446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9D4842B-D270-C64A-9389-D39F6E502B72}"/>
              </a:ext>
            </a:extLst>
          </p:cNvPr>
          <p:cNvSpPr/>
          <p:nvPr/>
        </p:nvSpPr>
        <p:spPr>
          <a:xfrm>
            <a:off x="2414054" y="6024789"/>
            <a:ext cx="762000" cy="446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CE92D7A-C564-D741-962F-19E749738919}"/>
              </a:ext>
            </a:extLst>
          </p:cNvPr>
          <p:cNvSpPr/>
          <p:nvPr/>
        </p:nvSpPr>
        <p:spPr>
          <a:xfrm>
            <a:off x="8814855" y="6046561"/>
            <a:ext cx="762000" cy="446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EF28603-1C50-F244-A3C5-494B67BA9119}"/>
              </a:ext>
            </a:extLst>
          </p:cNvPr>
          <p:cNvSpPr/>
          <p:nvPr/>
        </p:nvSpPr>
        <p:spPr>
          <a:xfrm>
            <a:off x="3252255" y="5394847"/>
            <a:ext cx="1219200" cy="446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3E3412E-838D-5640-8514-99B1C480A2D4}"/>
              </a:ext>
            </a:extLst>
          </p:cNvPr>
          <p:cNvSpPr/>
          <p:nvPr/>
        </p:nvSpPr>
        <p:spPr>
          <a:xfrm>
            <a:off x="5385855" y="5405733"/>
            <a:ext cx="1219200" cy="446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0131316-F65D-BD4A-A45A-A949BA2B7F65}"/>
              </a:ext>
            </a:extLst>
          </p:cNvPr>
          <p:cNvSpPr/>
          <p:nvPr/>
        </p:nvSpPr>
        <p:spPr>
          <a:xfrm>
            <a:off x="7519455" y="5416619"/>
            <a:ext cx="12192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ACQUIRE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BA56641C-424F-4A43-B704-08975A409682}"/>
              </a:ext>
            </a:extLst>
          </p:cNvPr>
          <p:cNvSpPr/>
          <p:nvPr/>
        </p:nvSpPr>
        <p:spPr>
          <a:xfrm>
            <a:off x="493664" y="1995988"/>
            <a:ext cx="2336746" cy="741602"/>
          </a:xfrm>
          <a:prstGeom prst="wedgeRectCallout">
            <a:avLst>
              <a:gd name="adj1" fmla="val 66166"/>
              <a:gd name="adj2" fmla="val -2736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Concrete lock impl</a:t>
            </a:r>
          </a:p>
          <a:p>
            <a:pPr algn="ctr"/>
            <a:r>
              <a:rPr lang="en-GB" sz="1400" dirty="0"/>
              <a:t>R</a:t>
            </a:r>
            <a:r>
              <a:rPr lang="en-DE" sz="1400" dirty="0"/>
              <a:t>epeated compare-and-swap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96C9EC08-75D8-AB40-86BA-09B168D6B771}"/>
              </a:ext>
            </a:extLst>
          </p:cNvPr>
          <p:cNvSpPr/>
          <p:nvPr/>
        </p:nvSpPr>
        <p:spPr>
          <a:xfrm>
            <a:off x="9013781" y="1762293"/>
            <a:ext cx="1858042" cy="604496"/>
          </a:xfrm>
          <a:prstGeom prst="wedgeRectCallout">
            <a:avLst>
              <a:gd name="adj1" fmla="val -69713"/>
              <a:gd name="adj2" fmla="val 1651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Atomic lock spec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87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6ED3-6BCE-3246-BAC7-02BE7A6A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Tactic 3: Changing state representation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3583BC-257F-3940-88B3-4B1DEF8F442B}"/>
              </a:ext>
            </a:extLst>
          </p:cNvPr>
          <p:cNvGrpSpPr/>
          <p:nvPr/>
        </p:nvGrpSpPr>
        <p:grpSpPr>
          <a:xfrm>
            <a:off x="3238994" y="1641377"/>
            <a:ext cx="5893131" cy="2400657"/>
            <a:chOff x="2790701" y="1641377"/>
            <a:chExt cx="5893131" cy="24006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0A4FB8-3185-7742-958C-8D31DCAA8162}"/>
                </a:ext>
              </a:extLst>
            </p:cNvPr>
            <p:cNvSpPr txBox="1"/>
            <p:nvPr/>
          </p:nvSpPr>
          <p:spPr>
            <a:xfrm>
              <a:off x="2790701" y="1641377"/>
              <a:ext cx="292429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var</a:t>
              </a:r>
              <a:r>
                <a:rPr lang="en-US" sz="1600" dirty="0"/>
                <a:t> b: bool</a:t>
              </a:r>
            </a:p>
            <a:p>
              <a:endParaRPr lang="en-US" sz="600" dirty="0"/>
            </a:p>
            <a:p>
              <a:r>
                <a:rPr lang="en-US" sz="1600" b="1" dirty="0"/>
                <a:t>proc</a:t>
              </a:r>
              <a:r>
                <a:rPr lang="en-US" sz="1600" dirty="0"/>
                <a:t> Acquire()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// yield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while</a:t>
              </a:r>
              <a:r>
                <a:rPr lang="en-US" sz="1600" dirty="0"/>
                <a:t> true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        // yield</a:t>
              </a:r>
            </a:p>
            <a:p>
              <a:r>
                <a:rPr lang="en-US" sz="1600" b="1" dirty="0"/>
                <a:t>        exec </a:t>
              </a:r>
              <a:r>
                <a:rPr lang="en-US" sz="1600" dirty="0"/>
                <a:t>s := CAS(b, false, true)</a:t>
              </a:r>
              <a:endParaRPr lang="en-US" sz="1600" b="1" dirty="0"/>
            </a:p>
            <a:p>
              <a:r>
                <a:rPr lang="en-US" sz="1600" dirty="0"/>
                <a:t>        </a:t>
              </a:r>
              <a:r>
                <a:rPr lang="en-US" sz="1600" b="1" dirty="0"/>
                <a:t>if</a:t>
              </a:r>
              <a:r>
                <a:rPr lang="en-US" sz="1600" dirty="0"/>
                <a:t> (s)</a:t>
              </a:r>
            </a:p>
            <a:p>
              <a:r>
                <a:rPr lang="en-US" sz="1600" b="1" dirty="0"/>
                <a:t>            break</a:t>
              </a:r>
            </a:p>
            <a:p>
              <a:r>
                <a:rPr lang="en-US" sz="1600" b="1" dirty="0">
                  <a:solidFill>
                    <a:srgbClr val="00B050"/>
                  </a:solidFill>
                </a:rPr>
                <a:t>    </a:t>
              </a:r>
              <a:r>
                <a:rPr lang="en-US" sz="1600" dirty="0">
                  <a:solidFill>
                    <a:srgbClr val="00B050"/>
                  </a:solidFill>
                </a:rPr>
                <a:t>// yield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1D7E2-16D5-5A47-A877-0C02F804F449}"/>
                </a:ext>
              </a:extLst>
            </p:cNvPr>
            <p:cNvSpPr txBox="1"/>
            <p:nvPr/>
          </p:nvSpPr>
          <p:spPr>
            <a:xfrm>
              <a:off x="6477002" y="1641377"/>
              <a:ext cx="22068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var</a:t>
              </a:r>
              <a:r>
                <a:rPr lang="en-US" sz="1600" dirty="0"/>
                <a:t> l: Option </a:t>
              </a:r>
              <a:r>
                <a:rPr lang="en-US" sz="1600" dirty="0" err="1"/>
                <a:t>ThreadId</a:t>
              </a:r>
              <a:endParaRPr lang="en-US" sz="1600" dirty="0"/>
            </a:p>
            <a:p>
              <a:endParaRPr lang="en-US" sz="600" b="1" dirty="0"/>
            </a:p>
            <a:p>
              <a:r>
                <a:rPr lang="en-US" sz="1600" b="1" dirty="0"/>
                <a:t>action </a:t>
              </a:r>
              <a:r>
                <a:rPr lang="en-US" sz="1600" dirty="0"/>
                <a:t>ACQUIRE(</a:t>
              </a:r>
              <a:r>
                <a:rPr lang="en-US" sz="1600" dirty="0" err="1"/>
                <a:t>tid</a:t>
              </a:r>
              <a:r>
                <a:rPr lang="en-US" sz="1600" dirty="0"/>
                <a:t>)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assume </a:t>
              </a:r>
              <a:r>
                <a:rPr lang="en-US" sz="1600" dirty="0"/>
                <a:t>l == None</a:t>
              </a:r>
            </a:p>
            <a:p>
              <a:r>
                <a:rPr lang="en-US" sz="1600" dirty="0"/>
                <a:t>    l := Some(</a:t>
              </a:r>
              <a:r>
                <a:rPr lang="en-US" sz="1600" dirty="0" err="1"/>
                <a:t>tid</a:t>
              </a:r>
              <a:r>
                <a:rPr lang="en-US" sz="1600" dirty="0"/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EADD59-DDA6-7945-8B90-8D6E7DFC31A3}"/>
              </a:ext>
            </a:extLst>
          </p:cNvPr>
          <p:cNvSpPr txBox="1"/>
          <p:nvPr/>
        </p:nvSpPr>
        <p:spPr>
          <a:xfrm>
            <a:off x="2959052" y="4405745"/>
            <a:ext cx="6273897" cy="36933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DE" dirty="0"/>
              <a:t>Every execution of Acquire behaves like “SKIP*; ACQUIRE; SKIP*”.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22B2810-9EF0-3F42-AAFF-46ACCE9EA56A}"/>
              </a:ext>
            </a:extLst>
          </p:cNvPr>
          <p:cNvSpPr/>
          <p:nvPr/>
        </p:nvSpPr>
        <p:spPr>
          <a:xfrm>
            <a:off x="1267435" y="1521467"/>
            <a:ext cx="1691617" cy="532932"/>
          </a:xfrm>
          <a:prstGeom prst="wedgeRectCallout">
            <a:avLst>
              <a:gd name="adj1" fmla="val 66165"/>
              <a:gd name="adj2" fmla="val 842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Concrete </a:t>
            </a:r>
            <a:r>
              <a:rPr lang="en-US" dirty="0"/>
              <a:t>state</a:t>
            </a:r>
            <a:endParaRPr lang="en-DE" sz="1400" dirty="0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DC5DE8E0-A9DF-CA48-9EB9-49BE520C221C}"/>
              </a:ext>
            </a:extLst>
          </p:cNvPr>
          <p:cNvSpPr/>
          <p:nvPr/>
        </p:nvSpPr>
        <p:spPr>
          <a:xfrm>
            <a:off x="9275913" y="1521467"/>
            <a:ext cx="1691617" cy="532932"/>
          </a:xfrm>
          <a:prstGeom prst="wedgeRectCallout">
            <a:avLst>
              <a:gd name="adj1" fmla="val -62505"/>
              <a:gd name="adj2" fmla="val 947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Abstract </a:t>
            </a:r>
            <a:r>
              <a:rPr lang="en-US" dirty="0"/>
              <a:t>state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51579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10893</TotalTime>
  <Words>2431</Words>
  <Application>Microsoft Macintosh PowerPoint</Application>
  <PresentationFormat>Widescreen</PresentationFormat>
  <Paragraphs>504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DejaVu Sans Mono</vt:lpstr>
      <vt:lpstr>Verdana</vt:lpstr>
      <vt:lpstr>Office Theme</vt:lpstr>
      <vt:lpstr>Verification of Concurrent Programs with Civl</vt:lpstr>
      <vt:lpstr>The transition system approach</vt:lpstr>
      <vt:lpstr>PowerPoint Presentation</vt:lpstr>
      <vt:lpstr>PowerPoint Presentation</vt:lpstr>
      <vt:lpstr>Civl: layered refinement over   structured concurrent programs</vt:lpstr>
      <vt:lpstr>Two large case studies</vt:lpstr>
      <vt:lpstr>Tactic 1: Creating atomic blocks</vt:lpstr>
      <vt:lpstr>Tactic 2: Creating atomic actions</vt:lpstr>
      <vt:lpstr>Tactic 3: Changing state representation</vt:lpstr>
      <vt:lpstr>Tactic 3: Changing state representation</vt:lpstr>
      <vt:lpstr>Tactic 4: Synchronizing asynchrony</vt:lpstr>
      <vt:lpstr>PowerPoint Presentation</vt:lpstr>
      <vt:lpstr>Foundation: Gated atomic actions</vt:lpstr>
      <vt:lpstr>Foundation: Layered refinement</vt:lpstr>
      <vt:lpstr>Foundation: Yield invariants</vt:lpstr>
      <vt:lpstr>Comparison to other approaches</vt:lpstr>
      <vt:lpstr>Foundation: Permissions</vt:lpstr>
      <vt:lpstr>Many open problems</vt:lpstr>
      <vt:lpstr>Example: Barrier synchronization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Concurrent Programs with Civl</dc:title>
  <dc:creator>Shaz Qadeer</dc:creator>
  <cp:lastModifiedBy>Shaz Qadeer</cp:lastModifiedBy>
  <cp:revision>1</cp:revision>
  <dcterms:created xsi:type="dcterms:W3CDTF">2023-07-03T23:26:25Z</dcterms:created>
  <dcterms:modified xsi:type="dcterms:W3CDTF">2023-07-11T12:59:33Z</dcterms:modified>
</cp:coreProperties>
</file>