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6" r:id="rId12"/>
    <p:sldId id="269" r:id="rId13"/>
    <p:sldId id="270" r:id="rId14"/>
    <p:sldId id="272" r:id="rId15"/>
    <p:sldId id="273" r:id="rId16"/>
    <p:sldId id="285" r:id="rId17"/>
    <p:sldId id="313" r:id="rId18"/>
    <p:sldId id="292" r:id="rId19"/>
    <p:sldId id="325" r:id="rId20"/>
    <p:sldId id="326" r:id="rId21"/>
    <p:sldId id="316" r:id="rId22"/>
    <p:sldId id="317" r:id="rId23"/>
    <p:sldId id="318" r:id="rId24"/>
    <p:sldId id="328" r:id="rId25"/>
    <p:sldId id="329" r:id="rId26"/>
    <p:sldId id="330" r:id="rId27"/>
    <p:sldId id="331" r:id="rId28"/>
    <p:sldId id="333" r:id="rId29"/>
    <p:sldId id="334" r:id="rId30"/>
    <p:sldId id="332" r:id="rId31"/>
    <p:sldId id="335" r:id="rId32"/>
    <p:sldId id="336" r:id="rId33"/>
    <p:sldId id="337" r:id="rId34"/>
    <p:sldId id="338" r:id="rId35"/>
    <p:sldId id="339" r:id="rId36"/>
    <p:sldId id="340" r:id="rId37"/>
    <p:sldId id="344" r:id="rId38"/>
    <p:sldId id="345" r:id="rId39"/>
    <p:sldId id="342" r:id="rId40"/>
    <p:sldId id="343" r:id="rId41"/>
    <p:sldId id="310" r:id="rId42"/>
    <p:sldId id="327" r:id="rId43"/>
  </p:sldIdLst>
  <p:sldSz cx="9144000" cy="6858000" type="screen4x3"/>
  <p:notesSz cx="6858000" cy="9144000"/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4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14776-1AED-44B1-BA10-F3556D088BB3}" type="datetimeFigureOut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E6812-4073-4178-BA06-67B8A924F5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13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660EFD-46EB-4DBC-9F22-F07C19E9541A}" type="slidenum">
              <a:rPr lang="en-US"/>
              <a:pPr/>
              <a:t>2</a:t>
            </a:fld>
            <a:endParaRPr lang="en-US"/>
          </a:p>
        </p:txBody>
      </p:sp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864" y="4343899"/>
            <a:ext cx="5481233" cy="4202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882604" y="8684726"/>
            <a:ext cx="2972357" cy="456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533" tIns="45767" rIns="91533" bIns="45767" anchor="b"/>
          <a:lstStyle/>
          <a:p>
            <a:pPr>
              <a:spcBef>
                <a:spcPct val="0"/>
              </a:spcBef>
              <a:tabLst>
                <a:tab pos="0" algn="l"/>
                <a:tab pos="431156" algn="l"/>
                <a:tab pos="863841" algn="l"/>
                <a:tab pos="1296525" algn="l"/>
                <a:tab pos="1729210" algn="l"/>
                <a:tab pos="2161895" algn="l"/>
                <a:tab pos="2594580" algn="l"/>
                <a:tab pos="3027264" algn="l"/>
                <a:tab pos="3459949" algn="l"/>
                <a:tab pos="3892634" algn="l"/>
                <a:tab pos="4325319" algn="l"/>
                <a:tab pos="4758003" algn="l"/>
                <a:tab pos="5190688" algn="l"/>
                <a:tab pos="5623372" algn="l"/>
                <a:tab pos="6056058" algn="l"/>
                <a:tab pos="6488742" algn="l"/>
                <a:tab pos="6921427" algn="l"/>
                <a:tab pos="7354111" algn="l"/>
                <a:tab pos="7786796" algn="l"/>
                <a:tab pos="8219481" algn="l"/>
                <a:tab pos="8652166" algn="l"/>
              </a:tabLst>
            </a:pPr>
            <a:fld id="{9F97CEAF-345F-45CF-A553-46F14209B344}" type="slidenum">
              <a:rPr lang="en-US"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tabLst>
                  <a:tab pos="0" algn="l"/>
                  <a:tab pos="431156" algn="l"/>
                  <a:tab pos="863841" algn="l"/>
                  <a:tab pos="1296525" algn="l"/>
                  <a:tab pos="1729210" algn="l"/>
                  <a:tab pos="2161895" algn="l"/>
                  <a:tab pos="2594580" algn="l"/>
                  <a:tab pos="3027264" algn="l"/>
                  <a:tab pos="3459949" algn="l"/>
                  <a:tab pos="3892634" algn="l"/>
                  <a:tab pos="4325319" algn="l"/>
                  <a:tab pos="4758003" algn="l"/>
                  <a:tab pos="5190688" algn="l"/>
                  <a:tab pos="5623372" algn="l"/>
                  <a:tab pos="6056058" algn="l"/>
                  <a:tab pos="6488742" algn="l"/>
                  <a:tab pos="6921427" algn="l"/>
                  <a:tab pos="7354111" algn="l"/>
                  <a:tab pos="7786796" algn="l"/>
                  <a:tab pos="8219481" algn="l"/>
                  <a:tab pos="8652166" algn="l"/>
                </a:tabLst>
              </a:pPr>
              <a:t>2</a:t>
            </a:fld>
            <a:endParaRPr lang="en-US" sz="13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23B51-BAAA-432D-AA47-C6F0C51072E2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823DBCD-264F-4F5E-A5C3-543166697917}" type="slidenum">
              <a:rPr lang="en-US"/>
              <a:pPr/>
              <a:t>3</a:t>
            </a:fld>
            <a:endParaRPr lang="en-US"/>
          </a:p>
        </p:txBody>
      </p:sp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864" y="4343899"/>
            <a:ext cx="5481233" cy="4202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3882604" y="8684726"/>
            <a:ext cx="2972357" cy="456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533" tIns="45767" rIns="91533" bIns="45767" anchor="b"/>
          <a:lstStyle/>
          <a:p>
            <a:pPr>
              <a:spcBef>
                <a:spcPct val="0"/>
              </a:spcBef>
              <a:tabLst>
                <a:tab pos="0" algn="l"/>
                <a:tab pos="431156" algn="l"/>
                <a:tab pos="863841" algn="l"/>
                <a:tab pos="1296525" algn="l"/>
                <a:tab pos="1729210" algn="l"/>
                <a:tab pos="2161895" algn="l"/>
                <a:tab pos="2594580" algn="l"/>
                <a:tab pos="3027264" algn="l"/>
                <a:tab pos="3459949" algn="l"/>
                <a:tab pos="3892634" algn="l"/>
                <a:tab pos="4325319" algn="l"/>
                <a:tab pos="4758003" algn="l"/>
                <a:tab pos="5190688" algn="l"/>
                <a:tab pos="5623372" algn="l"/>
                <a:tab pos="6056058" algn="l"/>
                <a:tab pos="6488742" algn="l"/>
                <a:tab pos="6921427" algn="l"/>
                <a:tab pos="7354111" algn="l"/>
                <a:tab pos="7786796" algn="l"/>
                <a:tab pos="8219481" algn="l"/>
                <a:tab pos="8652166" algn="l"/>
              </a:tabLst>
            </a:pPr>
            <a:fld id="{660F3C6B-EDE3-486B-8695-912E199D6CCB}" type="slidenum">
              <a:rPr lang="en-US"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tabLst>
                  <a:tab pos="0" algn="l"/>
                  <a:tab pos="431156" algn="l"/>
                  <a:tab pos="863841" algn="l"/>
                  <a:tab pos="1296525" algn="l"/>
                  <a:tab pos="1729210" algn="l"/>
                  <a:tab pos="2161895" algn="l"/>
                  <a:tab pos="2594580" algn="l"/>
                  <a:tab pos="3027264" algn="l"/>
                  <a:tab pos="3459949" algn="l"/>
                  <a:tab pos="3892634" algn="l"/>
                  <a:tab pos="4325319" algn="l"/>
                  <a:tab pos="4758003" algn="l"/>
                  <a:tab pos="5190688" algn="l"/>
                  <a:tab pos="5623372" algn="l"/>
                  <a:tab pos="6056058" algn="l"/>
                  <a:tab pos="6488742" algn="l"/>
                  <a:tab pos="6921427" algn="l"/>
                  <a:tab pos="7354111" algn="l"/>
                  <a:tab pos="7786796" algn="l"/>
                  <a:tab pos="8219481" algn="l"/>
                  <a:tab pos="8652166" algn="l"/>
                </a:tabLst>
              </a:pPr>
              <a:t>3</a:t>
            </a:fld>
            <a:endParaRPr lang="en-US" sz="13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92ADDFE-26DB-4717-9B39-3E2A5A0C46F7}" type="slidenum">
              <a:rPr lang="en-US"/>
              <a:pPr/>
              <a:t>4</a:t>
            </a:fld>
            <a:endParaRPr lang="en-US"/>
          </a:p>
        </p:txBody>
      </p:sp>
      <p:sp>
        <p:nvSpPr>
          <p:cNvPr id="57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864" y="4343899"/>
            <a:ext cx="5481233" cy="4202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3882604" y="8684726"/>
            <a:ext cx="2972357" cy="456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533" tIns="45767" rIns="91533" bIns="45767" anchor="b"/>
          <a:lstStyle/>
          <a:p>
            <a:pPr>
              <a:spcBef>
                <a:spcPct val="0"/>
              </a:spcBef>
              <a:tabLst>
                <a:tab pos="0" algn="l"/>
                <a:tab pos="431156" algn="l"/>
                <a:tab pos="863841" algn="l"/>
                <a:tab pos="1296525" algn="l"/>
                <a:tab pos="1729210" algn="l"/>
                <a:tab pos="2161895" algn="l"/>
                <a:tab pos="2594580" algn="l"/>
                <a:tab pos="3027264" algn="l"/>
                <a:tab pos="3459949" algn="l"/>
                <a:tab pos="3892634" algn="l"/>
                <a:tab pos="4325319" algn="l"/>
                <a:tab pos="4758003" algn="l"/>
                <a:tab pos="5190688" algn="l"/>
                <a:tab pos="5623372" algn="l"/>
                <a:tab pos="6056058" algn="l"/>
                <a:tab pos="6488742" algn="l"/>
                <a:tab pos="6921427" algn="l"/>
                <a:tab pos="7354111" algn="l"/>
                <a:tab pos="7786796" algn="l"/>
                <a:tab pos="8219481" algn="l"/>
                <a:tab pos="8652166" algn="l"/>
              </a:tabLst>
            </a:pPr>
            <a:fld id="{7DF61D56-D46C-4032-9DD4-670429127560}" type="slidenum">
              <a:rPr lang="en-US"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tabLst>
                  <a:tab pos="0" algn="l"/>
                  <a:tab pos="431156" algn="l"/>
                  <a:tab pos="863841" algn="l"/>
                  <a:tab pos="1296525" algn="l"/>
                  <a:tab pos="1729210" algn="l"/>
                  <a:tab pos="2161895" algn="l"/>
                  <a:tab pos="2594580" algn="l"/>
                  <a:tab pos="3027264" algn="l"/>
                  <a:tab pos="3459949" algn="l"/>
                  <a:tab pos="3892634" algn="l"/>
                  <a:tab pos="4325319" algn="l"/>
                  <a:tab pos="4758003" algn="l"/>
                  <a:tab pos="5190688" algn="l"/>
                  <a:tab pos="5623372" algn="l"/>
                  <a:tab pos="6056058" algn="l"/>
                  <a:tab pos="6488742" algn="l"/>
                  <a:tab pos="6921427" algn="l"/>
                  <a:tab pos="7354111" algn="l"/>
                  <a:tab pos="7786796" algn="l"/>
                  <a:tab pos="8219481" algn="l"/>
                  <a:tab pos="8652166" algn="l"/>
                </a:tabLst>
              </a:pPr>
              <a:t>4</a:t>
            </a:fld>
            <a:endParaRPr lang="en-US" sz="13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1406A1-67F7-44F1-8D01-1A4D3584DB7B}" type="slidenum">
              <a:rPr lang="en-US"/>
              <a:pPr/>
              <a:t>5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864" y="4343899"/>
            <a:ext cx="5481233" cy="4202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882604" y="8684726"/>
            <a:ext cx="2972357" cy="456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533" tIns="45767" rIns="91533" bIns="45767" anchor="b"/>
          <a:lstStyle/>
          <a:p>
            <a:pPr>
              <a:spcBef>
                <a:spcPct val="0"/>
              </a:spcBef>
              <a:tabLst>
                <a:tab pos="0" algn="l"/>
                <a:tab pos="431156" algn="l"/>
                <a:tab pos="863841" algn="l"/>
                <a:tab pos="1296525" algn="l"/>
                <a:tab pos="1729210" algn="l"/>
                <a:tab pos="2161895" algn="l"/>
                <a:tab pos="2594580" algn="l"/>
                <a:tab pos="3027264" algn="l"/>
                <a:tab pos="3459949" algn="l"/>
                <a:tab pos="3892634" algn="l"/>
                <a:tab pos="4325319" algn="l"/>
                <a:tab pos="4758003" algn="l"/>
                <a:tab pos="5190688" algn="l"/>
                <a:tab pos="5623372" algn="l"/>
                <a:tab pos="6056058" algn="l"/>
                <a:tab pos="6488742" algn="l"/>
                <a:tab pos="6921427" algn="l"/>
                <a:tab pos="7354111" algn="l"/>
                <a:tab pos="7786796" algn="l"/>
                <a:tab pos="8219481" algn="l"/>
                <a:tab pos="8652166" algn="l"/>
              </a:tabLst>
            </a:pPr>
            <a:fld id="{62DA87BA-BF66-4C22-A52F-2FA68C54B219}" type="slidenum">
              <a:rPr lang="en-US"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tabLst>
                  <a:tab pos="0" algn="l"/>
                  <a:tab pos="431156" algn="l"/>
                  <a:tab pos="863841" algn="l"/>
                  <a:tab pos="1296525" algn="l"/>
                  <a:tab pos="1729210" algn="l"/>
                  <a:tab pos="2161895" algn="l"/>
                  <a:tab pos="2594580" algn="l"/>
                  <a:tab pos="3027264" algn="l"/>
                  <a:tab pos="3459949" algn="l"/>
                  <a:tab pos="3892634" algn="l"/>
                  <a:tab pos="4325319" algn="l"/>
                  <a:tab pos="4758003" algn="l"/>
                  <a:tab pos="5190688" algn="l"/>
                  <a:tab pos="5623372" algn="l"/>
                  <a:tab pos="6056058" algn="l"/>
                  <a:tab pos="6488742" algn="l"/>
                  <a:tab pos="6921427" algn="l"/>
                  <a:tab pos="7354111" algn="l"/>
                  <a:tab pos="7786796" algn="l"/>
                  <a:tab pos="8219481" algn="l"/>
                  <a:tab pos="8652166" algn="l"/>
                </a:tabLst>
              </a:pPr>
              <a:t>5</a:t>
            </a:fld>
            <a:endParaRPr lang="en-US" sz="13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61406A1-67F7-44F1-8D01-1A4D3584DB7B}" type="slidenum">
              <a:rPr lang="en-US"/>
              <a:pPr/>
              <a:t>10</a:t>
            </a:fld>
            <a:endParaRPr lang="en-US"/>
          </a:p>
        </p:txBody>
      </p:sp>
      <p:sp>
        <p:nvSpPr>
          <p:cNvPr id="58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864" y="4343899"/>
            <a:ext cx="5481233" cy="4202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3882604" y="8684726"/>
            <a:ext cx="2972357" cy="456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533" tIns="45767" rIns="91533" bIns="45767" anchor="b"/>
          <a:lstStyle/>
          <a:p>
            <a:pPr>
              <a:spcBef>
                <a:spcPct val="0"/>
              </a:spcBef>
              <a:tabLst>
                <a:tab pos="0" algn="l"/>
                <a:tab pos="431156" algn="l"/>
                <a:tab pos="863841" algn="l"/>
                <a:tab pos="1296525" algn="l"/>
                <a:tab pos="1729210" algn="l"/>
                <a:tab pos="2161895" algn="l"/>
                <a:tab pos="2594580" algn="l"/>
                <a:tab pos="3027264" algn="l"/>
                <a:tab pos="3459949" algn="l"/>
                <a:tab pos="3892634" algn="l"/>
                <a:tab pos="4325319" algn="l"/>
                <a:tab pos="4758003" algn="l"/>
                <a:tab pos="5190688" algn="l"/>
                <a:tab pos="5623372" algn="l"/>
                <a:tab pos="6056058" algn="l"/>
                <a:tab pos="6488742" algn="l"/>
                <a:tab pos="6921427" algn="l"/>
                <a:tab pos="7354111" algn="l"/>
                <a:tab pos="7786796" algn="l"/>
                <a:tab pos="8219481" algn="l"/>
                <a:tab pos="8652166" algn="l"/>
              </a:tabLst>
            </a:pPr>
            <a:fld id="{62DA87BA-BF66-4C22-A52F-2FA68C54B219}" type="slidenum">
              <a:rPr lang="en-US"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tabLst>
                  <a:tab pos="0" algn="l"/>
                  <a:tab pos="431156" algn="l"/>
                  <a:tab pos="863841" algn="l"/>
                  <a:tab pos="1296525" algn="l"/>
                  <a:tab pos="1729210" algn="l"/>
                  <a:tab pos="2161895" algn="l"/>
                  <a:tab pos="2594580" algn="l"/>
                  <a:tab pos="3027264" algn="l"/>
                  <a:tab pos="3459949" algn="l"/>
                  <a:tab pos="3892634" algn="l"/>
                  <a:tab pos="4325319" algn="l"/>
                  <a:tab pos="4758003" algn="l"/>
                  <a:tab pos="5190688" algn="l"/>
                  <a:tab pos="5623372" algn="l"/>
                  <a:tab pos="6056058" algn="l"/>
                  <a:tab pos="6488742" algn="l"/>
                  <a:tab pos="6921427" algn="l"/>
                  <a:tab pos="7354111" algn="l"/>
                  <a:tab pos="7786796" algn="l"/>
                  <a:tab pos="8219481" algn="l"/>
                  <a:tab pos="8652166" algn="l"/>
                </a:tabLst>
              </a:pPr>
              <a:t>10</a:t>
            </a:fld>
            <a:endParaRPr lang="en-US" sz="13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C40CA9-7FCA-4B0C-881F-EA0F0EEE1338}" type="slidenum">
              <a:rPr lang="en-US"/>
              <a:pPr/>
              <a:t>17</a:t>
            </a:fld>
            <a:endParaRPr lang="en-US"/>
          </a:p>
        </p:txBody>
      </p:sp>
      <p:sp>
        <p:nvSpPr>
          <p:cNvPr id="614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864" y="4343899"/>
            <a:ext cx="5481233" cy="4202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882604" y="8684726"/>
            <a:ext cx="2972357" cy="456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533" tIns="45767" rIns="91533" bIns="45767" anchor="b"/>
          <a:lstStyle/>
          <a:p>
            <a:pPr>
              <a:spcBef>
                <a:spcPct val="0"/>
              </a:spcBef>
              <a:tabLst>
                <a:tab pos="0" algn="l"/>
                <a:tab pos="431156" algn="l"/>
                <a:tab pos="863841" algn="l"/>
                <a:tab pos="1296525" algn="l"/>
                <a:tab pos="1729210" algn="l"/>
                <a:tab pos="2161895" algn="l"/>
                <a:tab pos="2594580" algn="l"/>
                <a:tab pos="3027264" algn="l"/>
                <a:tab pos="3459949" algn="l"/>
                <a:tab pos="3892634" algn="l"/>
                <a:tab pos="4325319" algn="l"/>
                <a:tab pos="4758003" algn="l"/>
                <a:tab pos="5190688" algn="l"/>
                <a:tab pos="5623372" algn="l"/>
                <a:tab pos="6056058" algn="l"/>
                <a:tab pos="6488742" algn="l"/>
                <a:tab pos="6921427" algn="l"/>
                <a:tab pos="7354111" algn="l"/>
                <a:tab pos="7786796" algn="l"/>
                <a:tab pos="8219481" algn="l"/>
                <a:tab pos="8652166" algn="l"/>
              </a:tabLst>
            </a:pPr>
            <a:fld id="{CE628ED0-B5D7-4007-8D9A-5DE7F4E7144C}" type="slidenum">
              <a:rPr lang="en-US"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tabLst>
                  <a:tab pos="0" algn="l"/>
                  <a:tab pos="431156" algn="l"/>
                  <a:tab pos="863841" algn="l"/>
                  <a:tab pos="1296525" algn="l"/>
                  <a:tab pos="1729210" algn="l"/>
                  <a:tab pos="2161895" algn="l"/>
                  <a:tab pos="2594580" algn="l"/>
                  <a:tab pos="3027264" algn="l"/>
                  <a:tab pos="3459949" algn="l"/>
                  <a:tab pos="3892634" algn="l"/>
                  <a:tab pos="4325319" algn="l"/>
                  <a:tab pos="4758003" algn="l"/>
                  <a:tab pos="5190688" algn="l"/>
                  <a:tab pos="5623372" algn="l"/>
                  <a:tab pos="6056058" algn="l"/>
                  <a:tab pos="6488742" algn="l"/>
                  <a:tab pos="6921427" algn="l"/>
                  <a:tab pos="7354111" algn="l"/>
                  <a:tab pos="7786796" algn="l"/>
                  <a:tab pos="8219481" algn="l"/>
                  <a:tab pos="8652166" algn="l"/>
                </a:tabLst>
              </a:pPr>
              <a:t>17</a:t>
            </a:fld>
            <a:endParaRPr lang="en-US" sz="13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EA918E1-CA93-4416-BC03-680D5C72C3EE}" type="slidenum">
              <a:rPr lang="en-US"/>
              <a:pPr/>
              <a:t>18</a:t>
            </a:fld>
            <a:endParaRPr lang="en-US"/>
          </a:p>
        </p:txBody>
      </p:sp>
      <p:sp>
        <p:nvSpPr>
          <p:cNvPr id="624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864" y="4343899"/>
            <a:ext cx="5481233" cy="4202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882604" y="8684726"/>
            <a:ext cx="2972357" cy="456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533" tIns="45767" rIns="91533" bIns="45767" anchor="b"/>
          <a:lstStyle/>
          <a:p>
            <a:pPr>
              <a:spcBef>
                <a:spcPct val="0"/>
              </a:spcBef>
              <a:tabLst>
                <a:tab pos="0" algn="l"/>
                <a:tab pos="431156" algn="l"/>
                <a:tab pos="863841" algn="l"/>
                <a:tab pos="1296525" algn="l"/>
                <a:tab pos="1729210" algn="l"/>
                <a:tab pos="2161895" algn="l"/>
                <a:tab pos="2594580" algn="l"/>
                <a:tab pos="3027264" algn="l"/>
                <a:tab pos="3459949" algn="l"/>
                <a:tab pos="3892634" algn="l"/>
                <a:tab pos="4325319" algn="l"/>
                <a:tab pos="4758003" algn="l"/>
                <a:tab pos="5190688" algn="l"/>
                <a:tab pos="5623372" algn="l"/>
                <a:tab pos="6056058" algn="l"/>
                <a:tab pos="6488742" algn="l"/>
                <a:tab pos="6921427" algn="l"/>
                <a:tab pos="7354111" algn="l"/>
                <a:tab pos="7786796" algn="l"/>
                <a:tab pos="8219481" algn="l"/>
                <a:tab pos="8652166" algn="l"/>
              </a:tabLst>
            </a:pPr>
            <a:fld id="{C92A467C-1077-4F10-9E9E-A7F08046A57A}" type="slidenum">
              <a:rPr lang="en-US"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tabLst>
                  <a:tab pos="0" algn="l"/>
                  <a:tab pos="431156" algn="l"/>
                  <a:tab pos="863841" algn="l"/>
                  <a:tab pos="1296525" algn="l"/>
                  <a:tab pos="1729210" algn="l"/>
                  <a:tab pos="2161895" algn="l"/>
                  <a:tab pos="2594580" algn="l"/>
                  <a:tab pos="3027264" algn="l"/>
                  <a:tab pos="3459949" algn="l"/>
                  <a:tab pos="3892634" algn="l"/>
                  <a:tab pos="4325319" algn="l"/>
                  <a:tab pos="4758003" algn="l"/>
                  <a:tab pos="5190688" algn="l"/>
                  <a:tab pos="5623372" algn="l"/>
                  <a:tab pos="6056058" algn="l"/>
                  <a:tab pos="6488742" algn="l"/>
                  <a:tab pos="6921427" algn="l"/>
                  <a:tab pos="7354111" algn="l"/>
                  <a:tab pos="7786796" algn="l"/>
                  <a:tab pos="8219481" algn="l"/>
                  <a:tab pos="8652166" algn="l"/>
                </a:tabLst>
              </a:pPr>
              <a:t>18</a:t>
            </a:fld>
            <a:endParaRPr lang="en-US" sz="13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F1C38-3D93-4E7D-880F-851D4A27D88D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5354A7-0D5E-4D8E-8755-8761B2E11B04}" type="slidenum">
              <a:rPr lang="en-US"/>
              <a:pPr/>
              <a:t>41</a:t>
            </a:fld>
            <a:endParaRPr lang="en-US"/>
          </a:p>
        </p:txBody>
      </p:sp>
      <p:sp>
        <p:nvSpPr>
          <p:cNvPr id="921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7388"/>
            <a:ext cx="4567237" cy="3427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864" y="4343899"/>
            <a:ext cx="5481233" cy="420258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3882604" y="8684726"/>
            <a:ext cx="2972357" cy="45620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1533" tIns="45767" rIns="91533" bIns="45767" anchor="b"/>
          <a:lstStyle/>
          <a:p>
            <a:pPr>
              <a:spcBef>
                <a:spcPct val="0"/>
              </a:spcBef>
              <a:tabLst>
                <a:tab pos="0" algn="l"/>
                <a:tab pos="431156" algn="l"/>
                <a:tab pos="863841" algn="l"/>
                <a:tab pos="1296525" algn="l"/>
                <a:tab pos="1729210" algn="l"/>
                <a:tab pos="2161895" algn="l"/>
                <a:tab pos="2594580" algn="l"/>
                <a:tab pos="3027264" algn="l"/>
                <a:tab pos="3459949" algn="l"/>
                <a:tab pos="3892634" algn="l"/>
                <a:tab pos="4325319" algn="l"/>
                <a:tab pos="4758003" algn="l"/>
                <a:tab pos="5190688" algn="l"/>
                <a:tab pos="5623372" algn="l"/>
                <a:tab pos="6056058" algn="l"/>
                <a:tab pos="6488742" algn="l"/>
                <a:tab pos="6921427" algn="l"/>
                <a:tab pos="7354111" algn="l"/>
                <a:tab pos="7786796" algn="l"/>
                <a:tab pos="8219481" algn="l"/>
                <a:tab pos="8652166" algn="l"/>
              </a:tabLst>
            </a:pPr>
            <a:fld id="{F52D4F26-162D-4271-8D93-CC22AE650074}" type="slidenum">
              <a:rPr lang="en-US" sz="13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>
                <a:spcBef>
                  <a:spcPct val="0"/>
                </a:spcBef>
                <a:tabLst>
                  <a:tab pos="0" algn="l"/>
                  <a:tab pos="431156" algn="l"/>
                  <a:tab pos="863841" algn="l"/>
                  <a:tab pos="1296525" algn="l"/>
                  <a:tab pos="1729210" algn="l"/>
                  <a:tab pos="2161895" algn="l"/>
                  <a:tab pos="2594580" algn="l"/>
                  <a:tab pos="3027264" algn="l"/>
                  <a:tab pos="3459949" algn="l"/>
                  <a:tab pos="3892634" algn="l"/>
                  <a:tab pos="4325319" algn="l"/>
                  <a:tab pos="4758003" algn="l"/>
                  <a:tab pos="5190688" algn="l"/>
                  <a:tab pos="5623372" algn="l"/>
                  <a:tab pos="6056058" algn="l"/>
                  <a:tab pos="6488742" algn="l"/>
                  <a:tab pos="6921427" algn="l"/>
                  <a:tab pos="7354111" algn="l"/>
                  <a:tab pos="7786796" algn="l"/>
                  <a:tab pos="8219481" algn="l"/>
                  <a:tab pos="8652166" algn="l"/>
                </a:tabLst>
              </a:pPr>
              <a:t>41</a:t>
            </a:fld>
            <a:endParaRPr lang="en-US" sz="1300" dirty="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B6878-6E9E-48C4-8792-0EA13793E69F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C2E89-7DFE-41B6-A385-3E504468208F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2A6EA-E386-4C99-885A-D9348DD5E4E6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DD238-34AA-4E85-8AAE-B41369429B62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ABCF-3E27-429E-9D2D-42F6DB6A36E8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88203-D9D1-4765-A5DC-F10D126E78EF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FA457-EB7F-40D7-8439-BDC12F65BC2C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2C5D8-765B-42D5-A1BD-ED20B78CBF22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6D33-A229-4667-BC5F-5E2625733555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19944-6F0E-412A-B20F-638F51FFC130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F9F7-B969-4F86-907E-273234939BDE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E03BD7-32B8-49C9-9C30-F3144068937E}" type="datetime1">
              <a:rPr lang="en-US" smtClean="0"/>
              <a:pPr/>
              <a:t>7/28/2013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3B5FA01-2D24-4754-9C6B-BB2CB5572B6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Sathya</a:t>
            </a:r>
            <a:r>
              <a:rPr lang="en-US" dirty="0" smtClean="0"/>
              <a:t> </a:t>
            </a:r>
            <a:r>
              <a:rPr lang="en-US" dirty="0" err="1" smtClean="0"/>
              <a:t>Peri</a:t>
            </a:r>
            <a:endParaRPr lang="en-US" dirty="0" smtClean="0"/>
          </a:p>
          <a:p>
            <a:r>
              <a:rPr lang="en-US" dirty="0" smtClean="0"/>
              <a:t>IIT Patna</a:t>
            </a:r>
          </a:p>
          <a:p>
            <a:r>
              <a:rPr lang="en-US" dirty="0" smtClean="0"/>
              <a:t>sathya@iitp.ac.in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Understanding the Requirements of STMs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14400" y="-366713"/>
            <a:ext cx="7772400" cy="178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algn="l">
              <a:lnSpc>
                <a:spcPct val="10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Bank Transfer Example: </a:t>
            </a:r>
            <a:r>
              <a:rPr lang="en-US" sz="3600" dirty="0" smtClean="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Incorrect Locking</a:t>
            </a:r>
            <a:endParaRPr lang="en-US" sz="3600" dirty="0">
              <a:solidFill>
                <a:srgbClr val="696464"/>
              </a:solidFill>
              <a:latin typeface="Franklin Gothic Book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381875" cy="4191000"/>
          </a:xfrm>
          <a:prstGeom prst="rect">
            <a:avLst/>
          </a:prstGeom>
          <a:noFill/>
          <a:ln w="936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           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T1			Time			T2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   1			Lock B1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	   2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  <a:r>
              <a:rPr lang="en-US" sz="1600" b="1" dirty="0" smtClean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Read </a:t>
            </a:r>
            <a:r>
              <a:rPr lang="en-US" sz="1600" b="1" dirty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B1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   3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B1 := B1 – 1000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   4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  <a:r>
              <a:rPr lang="en-US" sz="1600" b="1" dirty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Write B1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sum := 0			   </a:t>
            </a: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5			Release B1</a:t>
            </a:r>
            <a:endParaRPr lang="en-US" sz="1600" b="1" dirty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Perpetua" pitchFamily="16" charset="0"/>
                <a:ea typeface="DejaVu Sans" charset="0"/>
                <a:cs typeface="DejaVu Sans" charset="0"/>
              </a:rPr>
              <a:t>Lock B1, B2		   </a:t>
            </a:r>
            <a:r>
              <a:rPr lang="en-US" sz="1600" b="1" dirty="0" smtClean="0">
                <a:latin typeface="Perpetua" pitchFamily="16" charset="0"/>
                <a:ea typeface="DejaVu Sans" charset="0"/>
                <a:cs typeface="DejaVu Sans" charset="0"/>
              </a:rPr>
              <a:t>6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Perpetua" pitchFamily="16" charset="0"/>
                <a:ea typeface="DejaVu Sans" charset="0"/>
                <a:cs typeface="DejaVu Sans" charset="0"/>
              </a:rPr>
              <a:t>Read </a:t>
            </a:r>
            <a:r>
              <a:rPr lang="en-US" sz="1600" b="1" dirty="0">
                <a:solidFill>
                  <a:srgbClr val="FF0000"/>
                </a:solidFill>
                <a:latin typeface="Perpetua" pitchFamily="16" charset="0"/>
                <a:ea typeface="DejaVu Sans" charset="0"/>
                <a:cs typeface="DejaVu Sans" charset="0"/>
              </a:rPr>
              <a:t>B1			   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7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>
                <a:solidFill>
                  <a:srgbClr val="FF0000"/>
                </a:solidFill>
                <a:latin typeface="Perpetua" pitchFamily="16" charset="0"/>
                <a:ea typeface="DejaVu Sans" charset="0"/>
                <a:cs typeface="DejaVu Sans" charset="0"/>
              </a:rPr>
              <a:t>Read </a:t>
            </a:r>
            <a:r>
              <a:rPr lang="en-US" sz="1600" b="1" dirty="0" smtClean="0">
                <a:solidFill>
                  <a:srgbClr val="FF0000"/>
                </a:solidFill>
                <a:latin typeface="Perpetua" pitchFamily="16" charset="0"/>
                <a:ea typeface="DejaVu Sans" charset="0"/>
                <a:cs typeface="DejaVu Sans" charset="0"/>
              </a:rPr>
              <a:t>B2			   </a:t>
            </a:r>
            <a:r>
              <a:rPr lang="en-US" sz="1600" b="1" dirty="0" smtClean="0">
                <a:latin typeface="Perpetua" pitchFamily="16" charset="0"/>
                <a:ea typeface="DejaVu Sans" charset="0"/>
                <a:cs typeface="DejaVu Sans" charset="0"/>
              </a:rPr>
              <a:t>8</a:t>
            </a:r>
          </a:p>
          <a:p>
            <a:pPr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 smtClean="0">
                <a:solidFill>
                  <a:srgbClr val="FF0000"/>
                </a:solidFill>
                <a:latin typeface="Perpetua" pitchFamily="16" charset="0"/>
                <a:ea typeface="DejaVu Sans" charset="0"/>
                <a:cs typeface="DejaVu Sans" charset="0"/>
              </a:rPr>
              <a:t>Release B1, B2		   </a:t>
            </a:r>
            <a:r>
              <a:rPr lang="en-US" sz="1600" b="1" dirty="0" smtClean="0">
                <a:latin typeface="Perpetua" pitchFamily="16" charset="0"/>
                <a:ea typeface="DejaVu Sans" charset="0"/>
                <a:cs typeface="DejaVu Sans" charset="0"/>
              </a:rPr>
              <a:t>9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sum 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:= sum + B1 </a:t>
            </a:r>
            <a:r>
              <a:rPr lang="en-US" sz="1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   </a:t>
            </a:r>
            <a:r>
              <a:rPr lang="en-US" sz="1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   </a:t>
            </a: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10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sum := sum + B2		   </a:t>
            </a: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11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Lock B2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	   12			</a:t>
            </a:r>
            <a:r>
              <a:rPr lang="en-US" sz="1600" b="1" dirty="0" smtClean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Read B2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   13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B2 := B2 + 1000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16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   14</a:t>
            </a:r>
            <a:r>
              <a:rPr lang="en-US" sz="16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  <a:r>
              <a:rPr lang="en-US" sz="1600" b="1" dirty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Write </a:t>
            </a:r>
            <a:r>
              <a:rPr lang="en-US" sz="1600" b="1" dirty="0" smtClean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B2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1600" b="1" dirty="0" smtClean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				</a:t>
            </a:r>
            <a:r>
              <a:rPr lang="en-US" sz="1600" b="1" smtClean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   	   </a:t>
            </a:r>
            <a:r>
              <a:rPr lang="en-US" sz="1600" b="1" smtClean="0">
                <a:latin typeface="Perpetua" pitchFamily="16" charset="0"/>
                <a:ea typeface="DejaVu Sans" charset="0"/>
                <a:cs typeface="DejaVu Sans" charset="0"/>
              </a:rPr>
              <a:t>15</a:t>
            </a:r>
            <a:r>
              <a:rPr lang="en-US" sz="1600" b="1" dirty="0" smtClean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  <a:r>
              <a:rPr lang="en-US" sz="1600" b="1" dirty="0" smtClean="0">
                <a:latin typeface="Perpetua" pitchFamily="16" charset="0"/>
                <a:ea typeface="DejaVu Sans" charset="0"/>
                <a:cs typeface="DejaVu Sans" charset="0"/>
              </a:rPr>
              <a:t>Release B2</a:t>
            </a:r>
            <a:endParaRPr lang="en-US" sz="1600" b="1" dirty="0">
              <a:latin typeface="Perpetua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5181600"/>
            <a:ext cx="2981325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 smtClean="0">
                <a:solidFill>
                  <a:srgbClr val="990033"/>
                </a:solidFill>
                <a:cs typeface="Times New Roman" pitchFamily="16" charset="0"/>
              </a:rPr>
              <a:t>Again “</a:t>
            </a:r>
            <a:r>
              <a:rPr lang="en-US" dirty="0" smtClean="0">
                <a:solidFill>
                  <a:srgbClr val="990033"/>
                </a:solidFill>
                <a:ea typeface="DejaVu Sans" charset="0"/>
                <a:cs typeface="DejaVu Sans" charset="0"/>
              </a:rPr>
              <a:t>sees</a:t>
            </a:r>
            <a:r>
              <a:rPr lang="en-US" dirty="0">
                <a:solidFill>
                  <a:srgbClr val="990033"/>
                </a:solidFill>
                <a:cs typeface="Times New Roman" pitchFamily="16" charset="0"/>
              </a:rPr>
              <a:t>”</a:t>
            </a:r>
            <a:r>
              <a:rPr lang="en-US" dirty="0">
                <a:solidFill>
                  <a:srgbClr val="990033"/>
                </a:solidFill>
                <a:ea typeface="DejaVu Sans" charset="0"/>
                <a:cs typeface="DejaVu Sans" charset="0"/>
              </a:rPr>
              <a:t> wrong sum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6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9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55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60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Correct Locking: Two Phase Locking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thread accessing shared data object</a:t>
            </a:r>
          </a:p>
          <a:p>
            <a:pPr lvl="1"/>
            <a:r>
              <a:rPr lang="en-US" dirty="0" smtClean="0"/>
              <a:t>Locks all the shared object required first</a:t>
            </a:r>
          </a:p>
          <a:p>
            <a:pPr lvl="1"/>
            <a:r>
              <a:rPr lang="en-US" dirty="0" smtClean="0"/>
              <a:t>Accesses the shared objects</a:t>
            </a:r>
          </a:p>
          <a:p>
            <a:pPr lvl="1"/>
            <a:r>
              <a:rPr lang="en-US" dirty="0" smtClean="0"/>
              <a:t>Then releases all the locks</a:t>
            </a:r>
          </a:p>
          <a:p>
            <a:r>
              <a:rPr lang="en-US" dirty="0" smtClean="0"/>
              <a:t>Commonly referred to as two phase locking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Difficulties with Two Phase locking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phase locking involves ‘lock and wait’</a:t>
            </a:r>
          </a:p>
          <a:p>
            <a:r>
              <a:rPr lang="en-US" dirty="0" smtClean="0"/>
              <a:t>Can potentially lead to deadlocks</a:t>
            </a:r>
          </a:p>
          <a:p>
            <a:pPr lvl="1"/>
            <a:r>
              <a:rPr lang="en-US" dirty="0" smtClean="0"/>
              <a:t>Wrong lock order</a:t>
            </a:r>
          </a:p>
          <a:p>
            <a:r>
              <a:rPr lang="en-US" dirty="0" smtClean="0"/>
              <a:t>Bank transfer example</a:t>
            </a:r>
          </a:p>
          <a:p>
            <a:pPr lvl="1"/>
            <a:r>
              <a:rPr lang="en-US" dirty="0" smtClean="0"/>
              <a:t>T1.lock(b1) T2.lock(b2) </a:t>
            </a:r>
          </a:p>
          <a:p>
            <a:pPr lvl="1"/>
            <a:r>
              <a:rPr lang="en-US" dirty="0" smtClean="0"/>
              <a:t>Threads are deadlocked</a:t>
            </a:r>
          </a:p>
          <a:p>
            <a:r>
              <a:rPr lang="en-US" dirty="0" smtClean="0"/>
              <a:t>Thus, obtaining locks as &amp; when </a:t>
            </a:r>
            <a:r>
              <a:rPr lang="en-US" dirty="0" err="1" smtClean="0"/>
              <a:t>reqd</a:t>
            </a:r>
            <a:r>
              <a:rPr lang="en-US" dirty="0" smtClean="0"/>
              <a:t> will </a:t>
            </a:r>
            <a:r>
              <a:rPr lang="en-US" dirty="0" smtClean="0"/>
              <a:t>not work</a:t>
            </a:r>
            <a:endParaRPr lang="en-US" dirty="0" smtClean="0"/>
          </a:p>
          <a:p>
            <a:pPr lvl="1"/>
            <a:r>
              <a:rPr lang="en-US" dirty="0" smtClean="0"/>
              <a:t>Can still result in deadlocks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deadlocks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Many solutions for deadlocks have been proposed in the literature</a:t>
            </a:r>
          </a:p>
          <a:p>
            <a:pPr lvl="1"/>
            <a:r>
              <a:rPr lang="en-US" dirty="0" smtClean="0"/>
              <a:t>Deadlock prevention, deadlock avoidance, requesting resources in a non-circular manner etc.</a:t>
            </a:r>
          </a:p>
          <a:p>
            <a:pPr lvl="1"/>
            <a:r>
              <a:rPr lang="en-US" dirty="0" smtClean="0"/>
              <a:t>Normally provided by Operating Systems</a:t>
            </a:r>
          </a:p>
          <a:p>
            <a:r>
              <a:rPr lang="en-US" dirty="0" smtClean="0"/>
              <a:t>Programmer’s perspective</a:t>
            </a:r>
          </a:p>
          <a:p>
            <a:pPr lvl="1"/>
            <a:r>
              <a:rPr lang="en-US" dirty="0" smtClean="0"/>
              <a:t>To incorporate one of the above solutions in her programs</a:t>
            </a:r>
          </a:p>
          <a:p>
            <a:pPr lvl="1"/>
            <a:r>
              <a:rPr lang="en-US" dirty="0" smtClean="0"/>
              <a:t>Increases the complexity of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Composition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69875" indent="-269875">
              <a:spcBef>
                <a:spcPts val="575"/>
              </a:spcBef>
              <a:buClr>
                <a:srgbClr val="D34817"/>
              </a:buClr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Lock based software components are difficult to compose</a:t>
            </a:r>
          </a:p>
          <a:p>
            <a:pPr marL="269875" indent="-269875">
              <a:spcBef>
                <a:spcPts val="575"/>
              </a:spcBef>
              <a:buClr>
                <a:srgbClr val="D34817"/>
              </a:buClr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Composition: build larger software systems using simpler software components</a:t>
            </a:r>
          </a:p>
          <a:p>
            <a:pPr marL="544513" lvl="1" indent="-225425">
              <a:spcBef>
                <a:spcPts val="375"/>
              </a:spcBef>
              <a:buClr>
                <a:srgbClr val="9B2D1F"/>
              </a:buClr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Basis of modular programming</a:t>
            </a:r>
            <a:endParaRPr lang="en-US" dirty="0" smtClean="0"/>
          </a:p>
          <a:p>
            <a:r>
              <a:rPr lang="en-US" dirty="0" smtClean="0"/>
              <a:t>“Perhaps the most fundamental objection [...] is that </a:t>
            </a:r>
            <a:r>
              <a:rPr lang="en-US" i="1" dirty="0" smtClean="0"/>
              <a:t>lock-based programs do not compose</a:t>
            </a:r>
            <a:r>
              <a:rPr lang="en-US" dirty="0" smtClean="0"/>
              <a:t>: correct fragments may fail when combined.” Tim Harris et al., "</a:t>
            </a:r>
            <a:r>
              <a:rPr lang="en-US" dirty="0" err="1" smtClean="0"/>
              <a:t>Composable</a:t>
            </a:r>
            <a:r>
              <a:rPr lang="en-US" dirty="0" smtClean="0"/>
              <a:t> Memory Transactions", Section 2: Background, pg.2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Composition: Difficulties with locks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a hash table with thread-safe ‘insert’ and ‘delete operations’ implemented using locks</a:t>
            </a:r>
          </a:p>
          <a:p>
            <a:pPr lvl="1"/>
            <a:r>
              <a:rPr lang="en-US" dirty="0" smtClean="0"/>
              <a:t>Implementation of ‘insert and ‘delete’ are hidden</a:t>
            </a:r>
          </a:p>
          <a:p>
            <a:r>
              <a:rPr lang="en-US" dirty="0" smtClean="0"/>
              <a:t>User wishes to transfer an item A from hash table 1 to hash table 2</a:t>
            </a:r>
          </a:p>
          <a:p>
            <a:r>
              <a:rPr lang="en-US" dirty="0" smtClean="0"/>
              <a:t>Transfer implementation: &lt;delete (t1, A); insert(t2, A)&gt;</a:t>
            </a:r>
          </a:p>
          <a:p>
            <a:pPr lvl="1"/>
            <a:r>
              <a:rPr lang="en-US" dirty="0" smtClean="0"/>
              <a:t>How to make the implementation </a:t>
            </a:r>
            <a:r>
              <a:rPr lang="en-US" dirty="0" err="1" smtClean="0"/>
              <a:t>of‘Transfer</a:t>
            </a:r>
            <a:r>
              <a:rPr lang="en-US" dirty="0" smtClean="0"/>
              <a:t>’ atomic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Programmer’s dilemma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programmer is caught between two problems:</a:t>
            </a:r>
          </a:p>
          <a:p>
            <a:pPr lvl="1"/>
            <a:r>
              <a:rPr lang="en-US" dirty="0" smtClean="0"/>
              <a:t>Increasing the part of the program that can be executed in parallel</a:t>
            </a:r>
          </a:p>
          <a:p>
            <a:pPr lvl="1"/>
            <a:r>
              <a:rPr lang="en-US" dirty="0" smtClean="0"/>
              <a:t>Increasing the complexity of the program code and therefore the potential for problems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914400" y="182563"/>
            <a:ext cx="7772400" cy="123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algn="l">
              <a:lnSpc>
                <a:spcPct val="10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 smtClean="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Alternative to locks: </a:t>
            </a:r>
            <a:r>
              <a:rPr lang="en-US" sz="3600" dirty="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Software Transactional Memory</a:t>
            </a:r>
          </a:p>
        </p:txBody>
      </p:sp>
      <p:sp>
        <p:nvSpPr>
          <p:cNvPr id="16386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D7B0F32-2FE7-4966-8060-944A9EA07D24}" type="slidenum">
              <a:rPr lang="en-US" sz="1400">
                <a:solidFill>
                  <a:srgbClr val="FFFFFF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pPr algn="ctr"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en-US" sz="1400">
              <a:solidFill>
                <a:srgbClr val="FFFFFF"/>
              </a:solidFill>
              <a:latin typeface="Franklin Gothic Book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A promising alternative which has garnered lot of interest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4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Both in Industry and Academia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Software transactions: units of execution in memory which enable concurrent threads to execute seamlessly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4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Hide the difficulties of programming with locks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Paradigm originates from transactions in databases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Tx/>
              <a:buSz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endParaRPr lang="en-US" sz="2600" dirty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algn="l">
              <a:lnSpc>
                <a:spcPct val="10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Software Transactions</a:t>
            </a:r>
          </a:p>
        </p:txBody>
      </p:sp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12E123F-3BC1-4855-ABB8-2EA6CA76D9B5}" type="slidenum">
              <a:rPr lang="en-US" sz="1400">
                <a:solidFill>
                  <a:srgbClr val="FFFFFF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pPr algn="ctr"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en-US" sz="1400">
              <a:solidFill>
                <a:srgbClr val="FFFFFF"/>
              </a:solidFill>
              <a:latin typeface="Franklin Gothic Book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A transaction is a unit of code in execution in memory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A software transactional memory system (STM) ensures that a transaction either </a:t>
            </a:r>
            <a:endParaRPr lang="en-US" sz="2600" dirty="0" smtClean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  <a:p>
            <a:pPr marL="727075" lvl="1" indent="-269875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executes atomically even in presence of other concurrent transactions or</a:t>
            </a:r>
          </a:p>
          <a:p>
            <a:pPr marL="727075" lvl="1" indent="-269875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never have executed at all</a:t>
            </a:r>
            <a:endParaRPr lang="en-US" sz="2400" dirty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On </a:t>
            </a: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successful completion, a transaction </a:t>
            </a:r>
            <a:r>
              <a:rPr lang="en-US" sz="2600" i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commits</a:t>
            </a: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. Otherwise it </a:t>
            </a:r>
            <a:r>
              <a:rPr lang="en-US" sz="2600" i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aborts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Tx/>
              <a:buSz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endParaRPr lang="en-US" sz="2600" i="1" dirty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3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Support: Bank Transfer 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/>
              <a:t>t1()</a:t>
            </a:r>
          </a:p>
          <a:p>
            <a:pPr>
              <a:buNone/>
            </a:pPr>
            <a:r>
              <a:rPr lang="en-US" sz="1600" dirty="0" smtClean="0"/>
              <a:t> {</a:t>
            </a:r>
          </a:p>
          <a:p>
            <a:pPr>
              <a:buNone/>
            </a:pPr>
            <a:r>
              <a:rPr lang="en-US" sz="1600" dirty="0" smtClean="0"/>
              <a:t>	initialization();	</a:t>
            </a:r>
          </a:p>
          <a:p>
            <a:pPr>
              <a:buNone/>
            </a:pPr>
            <a:r>
              <a:rPr lang="en-US" sz="1600" dirty="0" smtClean="0"/>
              <a:t>	atomic </a:t>
            </a:r>
          </a:p>
          <a:p>
            <a:pPr>
              <a:buNone/>
            </a:pPr>
            <a:r>
              <a:rPr lang="en-US" sz="1600" dirty="0" smtClean="0"/>
              <a:t>	{	</a:t>
            </a:r>
          </a:p>
          <a:p>
            <a:pPr>
              <a:buNone/>
            </a:pPr>
            <a:r>
              <a:rPr lang="en-US" sz="1600" dirty="0" smtClean="0"/>
              <a:t>		Read B1</a:t>
            </a:r>
          </a:p>
          <a:p>
            <a:pPr>
              <a:buNone/>
            </a:pPr>
            <a:r>
              <a:rPr lang="en-US" sz="1600" dirty="0" smtClean="0"/>
              <a:t>		B1 := B1 – 1000</a:t>
            </a:r>
          </a:p>
          <a:p>
            <a:pPr>
              <a:buNone/>
            </a:pPr>
            <a:r>
              <a:rPr lang="en-US" sz="1600" dirty="0" smtClean="0"/>
              <a:t>		Write B1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		Read B2</a:t>
            </a:r>
          </a:p>
          <a:p>
            <a:pPr>
              <a:buNone/>
            </a:pPr>
            <a:r>
              <a:rPr lang="en-US" sz="1600" dirty="0" smtClean="0"/>
              <a:t>		B2 := B2 + 1000</a:t>
            </a:r>
          </a:p>
          <a:p>
            <a:pPr>
              <a:buNone/>
            </a:pPr>
            <a:r>
              <a:rPr lang="en-US" sz="1600" dirty="0" smtClean="0"/>
              <a:t>		Write B2		</a:t>
            </a:r>
          </a:p>
          <a:p>
            <a:pPr>
              <a:buNone/>
            </a:pPr>
            <a:r>
              <a:rPr lang="en-US" sz="1600" dirty="0" smtClean="0"/>
              <a:t>	}</a:t>
            </a:r>
          </a:p>
          <a:p>
            <a:pPr>
              <a:buNone/>
            </a:pPr>
            <a:r>
              <a:rPr lang="en-US" sz="1600" dirty="0" smtClean="0"/>
              <a:t>}</a:t>
            </a:r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algn="l">
              <a:lnSpc>
                <a:spcPct val="10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Outline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Motivation for Software Transactional Memory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Drawbacks of locks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Program Support for STMs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Intuitive Requirements of STMs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Formal Definition of a Correctness Criterion – Simpler Case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Formal Definition – General Case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Conclusion</a:t>
            </a:r>
            <a:endParaRPr lang="en-US" sz="2600" dirty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Support Cont’d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dirty="0" smtClean="0"/>
              <a:t>t2() </a:t>
            </a:r>
          </a:p>
          <a:p>
            <a:pPr>
              <a:buNone/>
            </a:pPr>
            <a:r>
              <a:rPr lang="en-US" sz="2800" dirty="0" smtClean="0"/>
              <a:t>{</a:t>
            </a:r>
          </a:p>
          <a:p>
            <a:pPr>
              <a:buNone/>
            </a:pPr>
            <a:r>
              <a:rPr lang="en-US" sz="2800" dirty="0" smtClean="0"/>
              <a:t>	initialization();	</a:t>
            </a:r>
          </a:p>
          <a:p>
            <a:pPr>
              <a:buNone/>
            </a:pPr>
            <a:r>
              <a:rPr lang="en-US" sz="2800" dirty="0" smtClean="0"/>
              <a:t>	atomic</a:t>
            </a:r>
          </a:p>
          <a:p>
            <a:pPr>
              <a:buNone/>
            </a:pPr>
            <a:r>
              <a:rPr lang="en-US" sz="2800" dirty="0" smtClean="0"/>
              <a:t>	{</a:t>
            </a:r>
          </a:p>
          <a:p>
            <a:pPr>
              <a:buNone/>
            </a:pPr>
            <a:r>
              <a:rPr lang="en-US" sz="2800" dirty="0" smtClean="0"/>
              <a:t>		Read B1;</a:t>
            </a:r>
          </a:p>
          <a:p>
            <a:pPr>
              <a:buNone/>
            </a:pPr>
            <a:r>
              <a:rPr lang="en-US" sz="2800" dirty="0" smtClean="0"/>
              <a:t>		Read B2;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sum := sum + B1;</a:t>
            </a:r>
          </a:p>
          <a:p>
            <a:pPr>
              <a:buNone/>
            </a:pPr>
            <a:r>
              <a:rPr lang="en-US" sz="2800" dirty="0" smtClean="0"/>
              <a:t>		sum := sum + B2;</a:t>
            </a:r>
          </a:p>
          <a:p>
            <a:pPr>
              <a:buNone/>
            </a:pPr>
            <a:r>
              <a:rPr lang="en-US" sz="2800" dirty="0" smtClean="0"/>
              <a:t>	}</a:t>
            </a:r>
          </a:p>
          <a:p>
            <a:pPr>
              <a:buNone/>
            </a:pPr>
            <a:r>
              <a:rPr lang="en-US" sz="2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STMs Implementation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operations of a transaction are divided into three phases</a:t>
            </a:r>
          </a:p>
          <a:p>
            <a:r>
              <a:rPr lang="en-US" dirty="0" smtClean="0"/>
              <a:t>Phase 1: Local read/write phase</a:t>
            </a:r>
          </a:p>
          <a:p>
            <a:pPr lvl="1"/>
            <a:r>
              <a:rPr lang="de-DE" dirty="0" smtClean="0"/>
              <a:t>Execute transaction with writes into </a:t>
            </a:r>
            <a:r>
              <a:rPr lang="de-DE" b="1" dirty="0" smtClean="0"/>
              <a:t>private buffer</a:t>
            </a:r>
          </a:p>
          <a:p>
            <a:r>
              <a:rPr lang="en-US" dirty="0" smtClean="0"/>
              <a:t>Phase 2: Validation phase</a:t>
            </a:r>
          </a:p>
          <a:p>
            <a:pPr lvl="1"/>
            <a:r>
              <a:rPr lang="en-US" dirty="0" smtClean="0"/>
              <a:t>Tests whether the reads and writes form a consistent view of the memory</a:t>
            </a:r>
          </a:p>
          <a:p>
            <a:pPr lvl="1"/>
            <a:r>
              <a:rPr lang="en-US" dirty="0" smtClean="0"/>
              <a:t>Tests for conflicts</a:t>
            </a:r>
          </a:p>
          <a:p>
            <a:r>
              <a:rPr lang="en-US" dirty="0" smtClean="0"/>
              <a:t>Phase 3: Commit or Abort phase</a:t>
            </a:r>
          </a:p>
          <a:p>
            <a:pPr lvl="1"/>
            <a:r>
              <a:rPr lang="en-US" dirty="0" smtClean="0"/>
              <a:t>Depending on validation phase, the transaction is aborted or committed</a:t>
            </a:r>
          </a:p>
          <a:p>
            <a:pPr lvl="1"/>
            <a:r>
              <a:rPr lang="en-US" dirty="0" smtClean="0"/>
              <a:t>If committed, the local writes are performed onto the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Optimistic Synchronisation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27E79-B89B-494D-95C7-DDCFFD3124A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8436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1524000" y="1524000"/>
            <a:ext cx="6096000" cy="1295400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3886200" y="1524000"/>
            <a:ext cx="12954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Memory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819400" y="3048000"/>
            <a:ext cx="9144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40" name="TextBox 8"/>
          <p:cNvSpPr txBox="1">
            <a:spLocks noChangeArrowheads="1"/>
          </p:cNvSpPr>
          <p:nvPr/>
        </p:nvSpPr>
        <p:spPr bwMode="auto">
          <a:xfrm>
            <a:off x="3048000" y="3048000"/>
            <a:ext cx="5334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T1</a:t>
            </a:r>
          </a:p>
        </p:txBody>
      </p:sp>
      <p:sp>
        <p:nvSpPr>
          <p:cNvPr id="11" name="Oval 10"/>
          <p:cNvSpPr/>
          <p:nvPr/>
        </p:nvSpPr>
        <p:spPr>
          <a:xfrm>
            <a:off x="3048000" y="4191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7" idx="2"/>
            <a:endCxn id="11" idx="0"/>
          </p:cNvCxnSpPr>
          <p:nvPr/>
        </p:nvCxnSpPr>
        <p:spPr>
          <a:xfrm rot="5400000">
            <a:off x="3048001" y="39624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143000" y="54864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44" name="TextBox 21"/>
          <p:cNvSpPr txBox="1">
            <a:spLocks noChangeArrowheads="1"/>
          </p:cNvSpPr>
          <p:nvPr/>
        </p:nvSpPr>
        <p:spPr bwMode="auto">
          <a:xfrm>
            <a:off x="1828800" y="5518150"/>
            <a:ext cx="23622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Local Log Clean</a:t>
            </a:r>
          </a:p>
        </p:txBody>
      </p:sp>
      <p:sp>
        <p:nvSpPr>
          <p:cNvPr id="23" name="Oval 22"/>
          <p:cNvSpPr/>
          <p:nvPr/>
        </p:nvSpPr>
        <p:spPr>
          <a:xfrm>
            <a:off x="3048000" y="2286000"/>
            <a:ext cx="4572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486400" y="3048000"/>
            <a:ext cx="914400" cy="68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15000" y="4191000"/>
            <a:ext cx="457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6" name="Straight Arrow Connector 25"/>
          <p:cNvCxnSpPr>
            <a:stCxn id="24" idx="2"/>
            <a:endCxn id="25" idx="0"/>
          </p:cNvCxnSpPr>
          <p:nvPr/>
        </p:nvCxnSpPr>
        <p:spPr>
          <a:xfrm rot="5400000">
            <a:off x="5715001" y="39624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715000" y="2286000"/>
            <a:ext cx="4572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0" name="TextBox 27"/>
          <p:cNvSpPr txBox="1">
            <a:spLocks noChangeArrowheads="1"/>
          </p:cNvSpPr>
          <p:nvPr/>
        </p:nvSpPr>
        <p:spPr bwMode="auto">
          <a:xfrm>
            <a:off x="5715000" y="3048000"/>
            <a:ext cx="5334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T2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676400" y="2241550"/>
            <a:ext cx="12954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Validate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191000" y="2241550"/>
            <a:ext cx="12954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C000"/>
                </a:solidFill>
              </a:rPr>
              <a:t>Validate</a:t>
            </a:r>
          </a:p>
        </p:txBody>
      </p:sp>
      <p:sp>
        <p:nvSpPr>
          <p:cNvPr id="31" name="Oval 30"/>
          <p:cNvSpPr/>
          <p:nvPr/>
        </p:nvSpPr>
        <p:spPr>
          <a:xfrm>
            <a:off x="4648200" y="5486400"/>
            <a:ext cx="4572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54" name="TextBox 31"/>
          <p:cNvSpPr txBox="1">
            <a:spLocks noChangeArrowheads="1"/>
          </p:cNvSpPr>
          <p:nvPr/>
        </p:nvSpPr>
        <p:spPr bwMode="auto">
          <a:xfrm>
            <a:off x="5334000" y="5518150"/>
            <a:ext cx="2590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Local Log Written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5174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3CA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465174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3" grpId="0" animBg="1"/>
      <p:bldP spid="25" grpId="0" animBg="1"/>
      <p:bldP spid="27" grpId="0" animBg="1"/>
      <p:bldP spid="27" grpId="1" animBg="1"/>
      <p:bldP spid="29" grpId="0"/>
      <p:bldP spid="29" grpId="1"/>
      <p:bldP spid="30" grpId="0"/>
      <p:bldP spid="30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Validation Phase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Ensures that a transaction commits only if it does not violates consistency requirements</a:t>
            </a:r>
          </a:p>
          <a:p>
            <a:r>
              <a:rPr lang="en-US" dirty="0" smtClean="0"/>
              <a:t>In the bank transfer example considering threads as transactions</a:t>
            </a:r>
          </a:p>
          <a:p>
            <a:pPr lvl="1"/>
            <a:r>
              <a:rPr lang="en-US" dirty="0" smtClean="0"/>
              <a:t>A STM system that commits both the transactions is not semantically correct</a:t>
            </a:r>
          </a:p>
          <a:p>
            <a:r>
              <a:rPr lang="en-US" dirty="0" smtClean="0"/>
              <a:t>Hence, precise correctness criteria for STMs must be identified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Intuitive Requirements of STM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Observed by </a:t>
            </a:r>
            <a:r>
              <a:rPr lang="en-US" dirty="0" err="1" smtClean="0"/>
              <a:t>Guerraoui</a:t>
            </a:r>
            <a:r>
              <a:rPr lang="en-US" dirty="0" smtClean="0"/>
              <a:t> &amp; </a:t>
            </a:r>
            <a:r>
              <a:rPr lang="en-US" dirty="0" err="1" smtClean="0"/>
              <a:t>Kapalka</a:t>
            </a:r>
            <a:r>
              <a:rPr lang="en-US" dirty="0" smtClean="0"/>
              <a:t> [</a:t>
            </a:r>
            <a:r>
              <a:rPr lang="en-US" dirty="0" err="1" smtClean="0"/>
              <a:t>PPoPP</a:t>
            </a:r>
            <a:r>
              <a:rPr lang="en-US" dirty="0" smtClean="0"/>
              <a:t>, 2008]</a:t>
            </a:r>
          </a:p>
          <a:p>
            <a:r>
              <a:rPr lang="en-US" dirty="0" smtClean="0"/>
              <a:t>R1: A STM system must preserve real-time order</a:t>
            </a:r>
          </a:p>
          <a:p>
            <a:pPr lvl="1"/>
            <a:r>
              <a:rPr lang="en-US" dirty="0" smtClean="0"/>
              <a:t>Ti commits before </a:t>
            </a:r>
            <a:r>
              <a:rPr lang="en-US" dirty="0" err="1" smtClean="0"/>
              <a:t>Tj</a:t>
            </a:r>
            <a:r>
              <a:rPr lang="en-US" dirty="0" smtClean="0"/>
              <a:t> starts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effects of  Ti must be seen before </a:t>
            </a:r>
            <a:r>
              <a:rPr lang="en-US" dirty="0" err="1" smtClean="0"/>
              <a:t>Tj</a:t>
            </a:r>
            <a:endParaRPr lang="en-US" dirty="0" smtClean="0"/>
          </a:p>
          <a:p>
            <a:pPr lvl="1"/>
            <a:r>
              <a:rPr lang="en-US" dirty="0" smtClean="0"/>
              <a:t> violating real-time order may be misleading for programmers who are used to critical sections that enforces this order naturally</a:t>
            </a:r>
          </a:p>
          <a:p>
            <a:r>
              <a:rPr lang="en-US" dirty="0" smtClean="0"/>
              <a:t>R2: Live transactions should not affect any other transaction</a:t>
            </a:r>
          </a:p>
          <a:p>
            <a:pPr lvl="1"/>
            <a:r>
              <a:rPr lang="en-US" dirty="0" smtClean="0"/>
              <a:t>A simple solution: Transactions execute normally. If a transaction accesses inconsistent state, abort it</a:t>
            </a:r>
          </a:p>
          <a:p>
            <a:pPr lvl="1"/>
            <a:r>
              <a:rPr lang="en-US" dirty="0" smtClean="0"/>
              <a:t>Seems to work well in Databases</a:t>
            </a:r>
          </a:p>
        </p:txBody>
      </p:sp>
    </p:spTree>
    <p:extLst>
      <p:ext uri="{BB962C8B-B14F-4D97-AF65-F5344CB8AC3E}">
        <p14:creationId xmlns:p14="http://schemas.microsoft.com/office/powerpoint/2010/main" val="301532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</a:t>
            </a:r>
            <a:r>
              <a:rPr lang="en-US" dirty="0" smtClean="0"/>
              <a:t>Requirements Cont’d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R2: Live transactions should not affect any other </a:t>
            </a:r>
            <a:r>
              <a:rPr lang="en-US" dirty="0" smtClean="0"/>
              <a:t>transaction</a:t>
            </a:r>
          </a:p>
          <a:p>
            <a:pPr lvl="1"/>
            <a:r>
              <a:rPr lang="en-US" dirty="0" smtClean="0"/>
              <a:t>Apparently, the databases execute in controlled environment</a:t>
            </a:r>
          </a:p>
          <a:p>
            <a:pPr lvl="1"/>
            <a:r>
              <a:rPr lang="en-US" dirty="0" smtClean="0"/>
              <a:t>Transactions accessing inconsistent </a:t>
            </a:r>
            <a:r>
              <a:rPr lang="en-US" dirty="0" smtClean="0"/>
              <a:t>states can </a:t>
            </a:r>
            <a:r>
              <a:rPr lang="en-US" dirty="0" smtClean="0"/>
              <a:t>cause </a:t>
            </a:r>
            <a:r>
              <a:rPr lang="en-US" dirty="0" smtClean="0"/>
              <a:t>problems; but </a:t>
            </a:r>
            <a:r>
              <a:rPr lang="en-US" dirty="0" smtClean="0"/>
              <a:t>they are aborted </a:t>
            </a:r>
            <a:r>
              <a:rPr lang="en-US" dirty="0" smtClean="0"/>
              <a:t>later; hence no affect</a:t>
            </a:r>
            <a:endParaRPr lang="en-US" dirty="0" smtClean="0"/>
          </a:p>
          <a:p>
            <a:pPr lvl="1"/>
            <a:r>
              <a:rPr lang="en-US" dirty="0" smtClean="0"/>
              <a:t>Consider, the following example: Initially, x=4, y=6</a:t>
            </a:r>
          </a:p>
          <a:p>
            <a:pPr lvl="1"/>
            <a:r>
              <a:rPr lang="en-US" dirty="0" smtClean="0"/>
              <a:t>T1: z = 1/(y-x); commit;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r1(x</a:t>
            </a:r>
            <a:r>
              <a:rPr lang="en-US" dirty="0" smtClean="0">
                <a:sym typeface="Wingdings" pitchFamily="2" charset="2"/>
              </a:rPr>
              <a:t>) r1(y) c1</a:t>
            </a:r>
            <a:endParaRPr lang="en-US" dirty="0" smtClean="0"/>
          </a:p>
          <a:p>
            <a:pPr lvl="1"/>
            <a:r>
              <a:rPr lang="en-US" dirty="0" smtClean="0"/>
              <a:t>T2:  x=2; y=4; commit</a:t>
            </a:r>
            <a:r>
              <a:rPr lang="en-US" dirty="0" smtClean="0"/>
              <a:t>;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w2(x</a:t>
            </a:r>
            <a:r>
              <a:rPr lang="en-US" dirty="0" smtClean="0"/>
              <a:t>) w2(y) c2;</a:t>
            </a:r>
          </a:p>
          <a:p>
            <a:pPr lvl="1"/>
            <a:r>
              <a:rPr lang="en-US" dirty="0" smtClean="0"/>
              <a:t>Consider an interleaving</a:t>
            </a:r>
          </a:p>
          <a:p>
            <a:pPr lvl="1"/>
            <a:r>
              <a:rPr lang="en-US" dirty="0" smtClean="0"/>
              <a:t> r1(x, 4) w2(x,2) w2(y, 4) c2 r1(y, 4)</a:t>
            </a:r>
          </a:p>
          <a:p>
            <a:pPr lvl="1"/>
            <a:r>
              <a:rPr lang="en-US" dirty="0" smtClean="0"/>
              <a:t>z = 1/(4 – 4)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divide-by-zero error. Can cause program to crash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5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Requirements Cont’d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Reading inconsistent values can cause many kinds of errors</a:t>
            </a:r>
          </a:p>
          <a:p>
            <a:pPr lvl="1"/>
            <a:r>
              <a:rPr lang="en-US" dirty="0" smtClean="0"/>
              <a:t>Divide-by-zero, infinite-loops, even I/O possibly</a:t>
            </a:r>
          </a:p>
          <a:p>
            <a:r>
              <a:rPr lang="en-US" dirty="0" smtClean="0"/>
              <a:t>Thus, before the system can abort a transaction that read inconsistent value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cause the system to </a:t>
            </a:r>
            <a:r>
              <a:rPr lang="en-US" dirty="0" smtClean="0"/>
              <a:t>crash</a:t>
            </a:r>
            <a:r>
              <a:rPr lang="en-US" dirty="0"/>
              <a:t> </a:t>
            </a:r>
            <a:r>
              <a:rPr lang="en-US" dirty="0" smtClean="0"/>
              <a:t>or 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et into an infinite loop</a:t>
            </a:r>
          </a:p>
          <a:p>
            <a:r>
              <a:rPr lang="en-US" dirty="0" smtClean="0"/>
              <a:t>Thus, even before the inconsistent read could be detected, the damage could have already been </a:t>
            </a:r>
            <a:r>
              <a:rPr lang="en-US" dirty="0" smtClean="0"/>
              <a:t>done</a:t>
            </a:r>
          </a:p>
          <a:p>
            <a:r>
              <a:rPr lang="en-US" dirty="0" smtClean="0"/>
              <a:t>May not be acceptable for Memory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56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Translation into Definition – Simple Case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 these intuitive requirements imply?</a:t>
            </a:r>
          </a:p>
          <a:p>
            <a:r>
              <a:rPr lang="en-US" dirty="0" smtClean="0"/>
              <a:t>Consider the simple case </a:t>
            </a:r>
          </a:p>
          <a:p>
            <a:pPr lvl="1"/>
            <a:r>
              <a:rPr lang="en-US" dirty="0" smtClean="0"/>
              <a:t>Execution consists only of </a:t>
            </a:r>
            <a:r>
              <a:rPr lang="en-US" dirty="0" smtClean="0"/>
              <a:t>read, write and </a:t>
            </a:r>
            <a:r>
              <a:rPr lang="en-US" dirty="0" err="1" smtClean="0"/>
              <a:t>tryC</a:t>
            </a:r>
            <a:r>
              <a:rPr lang="en-US" dirty="0" smtClean="0"/>
              <a:t> operations </a:t>
            </a:r>
            <a:endParaRPr lang="en-US" dirty="0" smtClean="0"/>
          </a:p>
          <a:p>
            <a:pPr lvl="1"/>
            <a:r>
              <a:rPr lang="en-US" dirty="0" smtClean="0"/>
              <a:t>All these operations are </a:t>
            </a:r>
            <a:r>
              <a:rPr lang="en-US" b="1" dirty="0" smtClean="0"/>
              <a:t>atomic</a:t>
            </a:r>
          </a:p>
          <a:p>
            <a:r>
              <a:rPr lang="en-US" dirty="0" smtClean="0"/>
              <a:t>Every transaction reads correct value </a:t>
            </a:r>
            <a:r>
              <a:rPr lang="en-US" dirty="0" smtClean="0">
                <a:sym typeface="Wingdings" pitchFamily="2" charset="2"/>
              </a:rPr>
              <a:t> t</a:t>
            </a:r>
            <a:r>
              <a:rPr lang="en-US" dirty="0" smtClean="0"/>
              <a:t>ransactions </a:t>
            </a:r>
            <a:r>
              <a:rPr lang="en-US" dirty="0" smtClean="0"/>
              <a:t>read only from committed values</a:t>
            </a:r>
          </a:p>
          <a:p>
            <a:r>
              <a:rPr lang="en-US" dirty="0" smtClean="0"/>
              <a:t>An example history: </a:t>
            </a:r>
          </a:p>
          <a:p>
            <a:pPr lvl="1"/>
            <a:r>
              <a:rPr lang="en-US" dirty="0" smtClean="0"/>
              <a:t>H1: r1(x, 0) w2(y, 5) w2(x, 10) r1(y, 0) c1 c2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7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 history has an initial committed transaction T0 that initializes all the values</a:t>
            </a:r>
          </a:p>
          <a:p>
            <a:r>
              <a:rPr lang="en-US" dirty="0" smtClean="0"/>
              <a:t>A history is said to be sequential (or serial) if all the transactions in it ordered by real-time</a:t>
            </a:r>
          </a:p>
          <a:p>
            <a:r>
              <a:rPr lang="en-US" b="1" dirty="0" err="1"/>
              <a:t>l</a:t>
            </a:r>
            <a:r>
              <a:rPr lang="en-US" b="1" dirty="0" err="1" smtClean="0"/>
              <a:t>astWrite</a:t>
            </a:r>
            <a:r>
              <a:rPr lang="en-US" dirty="0" smtClean="0"/>
              <a:t> of a read operation r(x, v) in a history H, </a:t>
            </a:r>
          </a:p>
          <a:p>
            <a:pPr lvl="1"/>
            <a:r>
              <a:rPr lang="en-US" dirty="0" smtClean="0"/>
              <a:t>is defined as the previous closest commit operation</a:t>
            </a:r>
          </a:p>
          <a:p>
            <a:pPr lvl="1"/>
            <a:r>
              <a:rPr lang="en-US" dirty="0" smtClean="0"/>
              <a:t>that writes to x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For instance, consider the earlier history </a:t>
            </a:r>
            <a:r>
              <a:rPr lang="en-US" dirty="0"/>
              <a:t>H1: r1(x, 0) w2(y, 5) w2(x, 10) r1(y, 0) c1 </a:t>
            </a:r>
            <a:r>
              <a:rPr lang="en-US" dirty="0" smtClean="0"/>
              <a:t>c2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err="1" smtClean="0"/>
              <a:t>lastWrite</a:t>
            </a:r>
            <a:r>
              <a:rPr lang="en-US" dirty="0" smtClean="0"/>
              <a:t> of r1(x, 0): C0; </a:t>
            </a:r>
            <a:r>
              <a:rPr lang="en-US" dirty="0" err="1" smtClean="0"/>
              <a:t>lastWrite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r1(y, 0): </a:t>
            </a:r>
            <a:r>
              <a:rPr lang="en-US" dirty="0"/>
              <a:t>C0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9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continued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Legality: a history S is said to be legal</a:t>
            </a:r>
          </a:p>
          <a:p>
            <a:pPr lvl="1"/>
            <a:r>
              <a:rPr lang="en-US" dirty="0" smtClean="0"/>
              <a:t>if every read operation r(</a:t>
            </a:r>
            <a:r>
              <a:rPr lang="en-US" dirty="0" err="1" smtClean="0"/>
              <a:t>x,v</a:t>
            </a:r>
            <a:r>
              <a:rPr lang="en-US" dirty="0" smtClean="0"/>
              <a:t>) reads the value written by previous closest committed transaction that writes to x</a:t>
            </a:r>
          </a:p>
          <a:p>
            <a:r>
              <a:rPr lang="en-US" dirty="0" smtClean="0"/>
              <a:t>For instance:</a:t>
            </a:r>
          </a:p>
          <a:p>
            <a:pPr lvl="1"/>
            <a:r>
              <a:rPr lang="en-US" dirty="0" smtClean="0"/>
              <a:t>H2: w1(x, 5) c1 w2(x, 10) c2 r3(x, 5) is not legal</a:t>
            </a:r>
          </a:p>
          <a:p>
            <a:pPr lvl="1"/>
            <a:r>
              <a:rPr lang="en-US" dirty="0" smtClean="0"/>
              <a:t>H3: </a:t>
            </a:r>
            <a:r>
              <a:rPr lang="en-US" dirty="0"/>
              <a:t>w1(x, 5) c1 w2(x, 10) c2 r3(x, </a:t>
            </a:r>
            <a:r>
              <a:rPr lang="en-US" dirty="0" smtClean="0"/>
              <a:t>10) </a:t>
            </a:r>
            <a:r>
              <a:rPr lang="en-US" dirty="0"/>
              <a:t>is </a:t>
            </a:r>
            <a:r>
              <a:rPr lang="en-US" dirty="0" smtClean="0"/>
              <a:t>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6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914400" y="182563"/>
            <a:ext cx="7772400" cy="1235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algn="l">
              <a:lnSpc>
                <a:spcPct val="10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 dirty="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Performance limits of single processors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Software </a:t>
            </a: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systems performance increase in last few decades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Increase in CPU clock frequencies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Limits in the increase of clock frequencies of CPUs in the last few years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Obtain higher performance: 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Packing more processors into a single chip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They are called multi-core CPUs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 of Correctness Criterion- Opacity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correctness criterion is called Opacity</a:t>
            </a:r>
          </a:p>
          <a:p>
            <a:r>
              <a:rPr lang="en-US" dirty="0" smtClean="0"/>
              <a:t>Consider a history H (with the restrictions as mentioned earlier)</a:t>
            </a:r>
          </a:p>
          <a:p>
            <a:r>
              <a:rPr lang="en-US" dirty="0" smtClean="0"/>
              <a:t>H is opaque if there exists a sequential (or serial) history S such that :</a:t>
            </a:r>
          </a:p>
          <a:p>
            <a:pPr lvl="1"/>
            <a:r>
              <a:rPr lang="en-US" dirty="0" smtClean="0"/>
              <a:t>The operations of H &amp; S are the same – (H &amp; S are said to be equivalent)</a:t>
            </a:r>
          </a:p>
          <a:p>
            <a:pPr lvl="1"/>
            <a:r>
              <a:rPr lang="en-US" dirty="0" smtClean="0"/>
              <a:t>S respects the real-time order of H</a:t>
            </a:r>
          </a:p>
          <a:p>
            <a:pPr lvl="1"/>
            <a:r>
              <a:rPr lang="en-US" dirty="0" smtClean="0"/>
              <a:t>S is legal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This definition ignores </a:t>
            </a:r>
            <a:r>
              <a:rPr lang="en-US" dirty="0"/>
              <a:t>all the write steps of aborted transactions in 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6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Opacity with </a:t>
            </a:r>
            <a:r>
              <a:rPr lang="en-US" dirty="0" err="1" smtClean="0"/>
              <a:t>Serializability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some examples</a:t>
            </a:r>
          </a:p>
          <a:p>
            <a:r>
              <a:rPr lang="en-US" dirty="0" smtClean="0"/>
              <a:t>H4: r1(x, 0) w1(y, 5) w2(x, 10) c1 r2(y, 5) a2</a:t>
            </a:r>
          </a:p>
          <a:p>
            <a:pPr lvl="1"/>
            <a:r>
              <a:rPr lang="en-US" dirty="0" err="1" smtClean="0"/>
              <a:t>Serializable</a:t>
            </a:r>
            <a:r>
              <a:rPr lang="en-US" dirty="0" smtClean="0"/>
              <a:t>: T2</a:t>
            </a:r>
          </a:p>
          <a:p>
            <a:pPr lvl="1"/>
            <a:r>
              <a:rPr lang="en-US" dirty="0" smtClean="0"/>
              <a:t>But NOT Opaque</a:t>
            </a:r>
          </a:p>
          <a:p>
            <a:r>
              <a:rPr lang="en-US" dirty="0" smtClean="0"/>
              <a:t>H5: </a:t>
            </a:r>
            <a:r>
              <a:rPr lang="en-US" dirty="0"/>
              <a:t>r1(x, 0) w1(y, 5) w2(x, 10) c1 r2(y, </a:t>
            </a:r>
            <a:r>
              <a:rPr lang="en-US" dirty="0" smtClean="0"/>
              <a:t>A)</a:t>
            </a:r>
          </a:p>
          <a:p>
            <a:pPr lvl="1"/>
            <a:r>
              <a:rPr lang="en-US" dirty="0" smtClean="0"/>
              <a:t>Opaque: T1 T2</a:t>
            </a:r>
          </a:p>
          <a:p>
            <a:r>
              <a:rPr lang="en-US" dirty="0" err="1" smtClean="0"/>
              <a:t>Serializability</a:t>
            </a:r>
            <a:r>
              <a:rPr lang="en-US" dirty="0" smtClean="0"/>
              <a:t> ignores aborted transactions. Opacity considers aborted transactions as well</a:t>
            </a:r>
          </a:p>
          <a:p>
            <a:r>
              <a:rPr lang="en-US" dirty="0" smtClean="0"/>
              <a:t>Thus, it can be seen that opacity is costlier to implement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3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Opacity is analogous to Strict-MVSR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Variants of </a:t>
            </a:r>
            <a:r>
              <a:rPr lang="en-US" dirty="0" err="1" smtClean="0"/>
              <a:t>Serializability</a:t>
            </a:r>
            <a:endParaRPr lang="en-US" dirty="0" smtClean="0"/>
          </a:p>
          <a:p>
            <a:pPr lvl="1"/>
            <a:r>
              <a:rPr lang="en-US" dirty="0" smtClean="0"/>
              <a:t>View </a:t>
            </a:r>
            <a:r>
              <a:rPr lang="en-US" dirty="0" err="1" smtClean="0"/>
              <a:t>Serializability</a:t>
            </a:r>
            <a:r>
              <a:rPr lang="en-US" dirty="0" smtClean="0"/>
              <a:t> (VSR): maintains only a single-version</a:t>
            </a:r>
          </a:p>
          <a:p>
            <a:pPr lvl="1"/>
            <a:r>
              <a:rPr lang="en-US" dirty="0" err="1" smtClean="0"/>
              <a:t>Multiversion</a:t>
            </a:r>
            <a:r>
              <a:rPr lang="en-US" dirty="0" smtClean="0"/>
              <a:t> </a:t>
            </a:r>
            <a:r>
              <a:rPr lang="en-US" dirty="0"/>
              <a:t>View </a:t>
            </a:r>
            <a:r>
              <a:rPr lang="en-US" dirty="0" err="1" smtClean="0"/>
              <a:t>Serializability</a:t>
            </a:r>
            <a:r>
              <a:rPr lang="en-US" dirty="0" smtClean="0"/>
              <a:t> (MVSR): maintains multiple versions</a:t>
            </a:r>
          </a:p>
          <a:p>
            <a:r>
              <a:rPr lang="en-US" dirty="0" smtClean="0"/>
              <a:t>H6: </a:t>
            </a:r>
            <a:r>
              <a:rPr lang="en-US" dirty="0"/>
              <a:t>r1(x, 0) w1(y, 5) w2(x, 10) c1 r2(y, </a:t>
            </a:r>
            <a:r>
              <a:rPr lang="en-US" dirty="0" smtClean="0"/>
              <a:t>0) c1</a:t>
            </a:r>
          </a:p>
          <a:p>
            <a:pPr lvl="1"/>
            <a:r>
              <a:rPr lang="en-US" dirty="0" smtClean="0"/>
              <a:t>Is in MVSR but not in VSR: T1 T2</a:t>
            </a:r>
          </a:p>
          <a:p>
            <a:pPr lvl="1"/>
            <a:r>
              <a:rPr lang="en-US" dirty="0" smtClean="0"/>
              <a:t>MVSR allows more concurrency by storing multiple versions</a:t>
            </a:r>
          </a:p>
          <a:p>
            <a:r>
              <a:rPr lang="en-US" dirty="0" smtClean="0"/>
              <a:t>Strict MVSR: MVSR + real-time order</a:t>
            </a:r>
          </a:p>
          <a:p>
            <a:r>
              <a:rPr lang="en-US" dirty="0" smtClean="0"/>
              <a:t>Opacity: Strict MVSR + correctness of aborted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33553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Deferred write </a:t>
            </a:r>
            <a:r>
              <a:rPr lang="en-US" dirty="0" err="1" smtClean="0"/>
              <a:t>vs</a:t>
            </a:r>
            <a:r>
              <a:rPr lang="en-US" dirty="0" smtClean="0"/>
              <a:t> Direct Write Semantics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Direct Write semantics: Transactions can read uncommitted values</a:t>
            </a:r>
          </a:p>
          <a:p>
            <a:r>
              <a:rPr lang="en-US" dirty="0" smtClean="0"/>
              <a:t>Deferred Write semantics: Transactions only read from committed values</a:t>
            </a:r>
          </a:p>
          <a:p>
            <a:r>
              <a:rPr lang="en-US" dirty="0" smtClean="0"/>
              <a:t>H7: w1(x, 5) w2(y, 10) r1(x, 5) r2(y, 10) c2 c1</a:t>
            </a:r>
          </a:p>
          <a:p>
            <a:pPr lvl="1"/>
            <a:r>
              <a:rPr lang="en-US" dirty="0" err="1" smtClean="0"/>
              <a:t>Serializable</a:t>
            </a:r>
            <a:r>
              <a:rPr lang="en-US" dirty="0" smtClean="0"/>
              <a:t>, not Opaque: T1 T2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2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membership of Opacity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Verifying membership of VSR is NP-Complete</a:t>
            </a:r>
          </a:p>
          <a:p>
            <a:pPr lvl="1"/>
            <a:r>
              <a:rPr lang="en-US" dirty="0" err="1" smtClean="0"/>
              <a:t>Papadamitriou</a:t>
            </a:r>
            <a:r>
              <a:rPr lang="en-US" dirty="0" smtClean="0"/>
              <a:t> [JACM, 1979], </a:t>
            </a:r>
            <a:r>
              <a:rPr lang="en-US" dirty="0" err="1" smtClean="0"/>
              <a:t>Vidyasankar</a:t>
            </a:r>
            <a:r>
              <a:rPr lang="en-US" dirty="0" smtClean="0"/>
              <a:t> [AINF, 1987] showed this</a:t>
            </a:r>
          </a:p>
          <a:p>
            <a:r>
              <a:rPr lang="en-US" dirty="0" smtClean="0"/>
              <a:t>Verifying membership of Opacity? </a:t>
            </a:r>
          </a:p>
          <a:p>
            <a:pPr lvl="1"/>
            <a:r>
              <a:rPr lang="en-US" dirty="0" smtClean="0"/>
              <a:t>Not clear if it is NP-Complete, but commonly believed to be</a:t>
            </a:r>
          </a:p>
          <a:p>
            <a:pPr lvl="1"/>
            <a:r>
              <a:rPr lang="en-US" dirty="0" smtClean="0"/>
              <a:t>Difference is due to direct &amp; deferred write semantics</a:t>
            </a:r>
          </a:p>
          <a:p>
            <a:r>
              <a:rPr lang="en-US" dirty="0" smtClean="0"/>
              <a:t>Membership verification is important</a:t>
            </a:r>
          </a:p>
          <a:p>
            <a:pPr lvl="1"/>
            <a:r>
              <a:rPr lang="en-US" dirty="0" smtClean="0"/>
              <a:t>Can be used in developing efficient implementations</a:t>
            </a:r>
          </a:p>
          <a:p>
            <a:pPr lvl="1"/>
            <a:r>
              <a:rPr lang="en-US" dirty="0" smtClean="0"/>
              <a:t>Also used in verifying </a:t>
            </a:r>
            <a:r>
              <a:rPr lang="en-US" dirty="0" smtClean="0"/>
              <a:t>correctness of implementations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32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Conflict </a:t>
            </a:r>
            <a:r>
              <a:rPr lang="en-US" dirty="0" err="1" smtClean="0"/>
              <a:t>Serializability</a:t>
            </a:r>
            <a:r>
              <a:rPr lang="en-US" dirty="0"/>
              <a:t> </a:t>
            </a:r>
            <a:r>
              <a:rPr lang="en-US" dirty="0" smtClean="0"/>
              <a:t>(CSR)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Conflict Order: in a history, order can be defined based on w-w, w-r, r-w operations on the same data-item</a:t>
            </a:r>
          </a:p>
          <a:p>
            <a:r>
              <a:rPr lang="en-US" dirty="0" smtClean="0"/>
              <a:t>Using this order, CSR can be defined</a:t>
            </a:r>
          </a:p>
          <a:p>
            <a:pPr lvl="1"/>
            <a:r>
              <a:rPr lang="en-US" dirty="0" smtClean="0"/>
              <a:t>A history H is in CSR if there exists a sequential history S with the same set of conflicts</a:t>
            </a:r>
          </a:p>
          <a:p>
            <a:r>
              <a:rPr lang="en-US" dirty="0" smtClean="0"/>
              <a:t>Interestingly, membership of CSR can be verified in polynomial time using Conflict Graph (V, E)</a:t>
            </a:r>
          </a:p>
          <a:p>
            <a:pPr lvl="1"/>
            <a:r>
              <a:rPr lang="en-US" dirty="0" smtClean="0"/>
              <a:t>V</a:t>
            </a:r>
            <a:r>
              <a:rPr lang="en-US" dirty="0"/>
              <a:t>:</a:t>
            </a:r>
            <a:r>
              <a:rPr lang="en-US" dirty="0" smtClean="0"/>
              <a:t> a vertex for each transaction</a:t>
            </a:r>
          </a:p>
          <a:p>
            <a:pPr lvl="1"/>
            <a:r>
              <a:rPr lang="en-US" dirty="0" smtClean="0"/>
              <a:t>E: based on conflict order</a:t>
            </a:r>
          </a:p>
          <a:p>
            <a:pPr lvl="1"/>
            <a:r>
              <a:rPr lang="en-US" dirty="0" smtClean="0"/>
              <a:t>H is in CSR </a:t>
            </a:r>
            <a:r>
              <a:rPr lang="en-US" dirty="0" err="1" smtClean="0"/>
              <a:t>iff</a:t>
            </a:r>
            <a:r>
              <a:rPr lang="en-US" dirty="0" smtClean="0"/>
              <a:t> the conflict </a:t>
            </a:r>
            <a:r>
              <a:rPr lang="en-US" dirty="0"/>
              <a:t>graph </a:t>
            </a:r>
            <a:r>
              <a:rPr lang="en-US" dirty="0" smtClean="0"/>
              <a:t>is acyclic</a:t>
            </a:r>
          </a:p>
          <a:p>
            <a:r>
              <a:rPr lang="en-US" dirty="0" smtClean="0"/>
              <a:t>Similarly, Conflict Opacity can be defined which can be verified efficiently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89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Opacity Definition– Some relaxations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and Write operations are no  longer atomic</a:t>
            </a:r>
          </a:p>
          <a:p>
            <a:pPr lvl="1"/>
            <a:r>
              <a:rPr lang="en-US" dirty="0" smtClean="0"/>
              <a:t>These operations can overlap</a:t>
            </a:r>
          </a:p>
          <a:p>
            <a:r>
              <a:rPr lang="en-US" dirty="0" smtClean="0"/>
              <a:t>Operations: invocation followed by response</a:t>
            </a:r>
          </a:p>
          <a:p>
            <a:pPr lvl="1"/>
            <a:r>
              <a:rPr lang="en-US" dirty="0" smtClean="0"/>
              <a:t>r(x) … ret(5)/ ret(A)</a:t>
            </a:r>
          </a:p>
          <a:p>
            <a:pPr lvl="1"/>
            <a:r>
              <a:rPr lang="en-US" dirty="0" smtClean="0"/>
              <a:t>w(x, 5) …. ret(ok)</a:t>
            </a:r>
          </a:p>
          <a:p>
            <a:pPr lvl="1"/>
            <a:r>
              <a:rPr lang="en-US" dirty="0" err="1" smtClean="0"/>
              <a:t>tryc</a:t>
            </a:r>
            <a:r>
              <a:rPr lang="en-US" dirty="0" smtClean="0"/>
              <a:t>() …. ret(ok)/ ret(A)</a:t>
            </a:r>
          </a:p>
          <a:p>
            <a:r>
              <a:rPr lang="en-US" dirty="0" smtClean="0"/>
              <a:t>Histories</a:t>
            </a:r>
          </a:p>
          <a:p>
            <a:pPr lvl="1"/>
            <a:r>
              <a:rPr lang="en-US" dirty="0" smtClean="0"/>
              <a:t>H8: r1(x) r2(x) ret(r1(x), 0) ret(r2(x), 0) w3(y, 5) ret(</a:t>
            </a:r>
            <a:r>
              <a:rPr lang="en-US" dirty="0"/>
              <a:t>w3(y, 5</a:t>
            </a:r>
            <a:r>
              <a:rPr lang="en-US" dirty="0" smtClean="0"/>
              <a:t>), ok) tryc3() r1(y)</a:t>
            </a:r>
            <a:r>
              <a:rPr lang="en-US" dirty="0"/>
              <a:t> </a:t>
            </a:r>
            <a:r>
              <a:rPr lang="en-US" dirty="0" smtClean="0"/>
              <a:t>r2(y) ret(r1(y</a:t>
            </a:r>
            <a:r>
              <a:rPr lang="en-US" dirty="0"/>
              <a:t>), </a:t>
            </a:r>
            <a:r>
              <a:rPr lang="en-US" dirty="0" smtClean="0"/>
              <a:t>5) ret(r2(y</a:t>
            </a:r>
            <a:r>
              <a:rPr lang="en-US" dirty="0"/>
              <a:t>), 0</a:t>
            </a:r>
            <a:r>
              <a:rPr lang="en-US" dirty="0" smtClean="0"/>
              <a:t>) ret3(ok)</a:t>
            </a:r>
          </a:p>
        </p:txBody>
      </p:sp>
    </p:spTree>
    <p:extLst>
      <p:ext uri="{BB962C8B-B14F-4D97-AF65-F5344CB8AC3E}">
        <p14:creationId xmlns:p14="http://schemas.microsoft.com/office/powerpoint/2010/main" val="167815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Opacity Generalization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 is opaque if there exists a sequential (or serial) history S such that :</a:t>
            </a:r>
          </a:p>
          <a:p>
            <a:pPr lvl="1"/>
            <a:r>
              <a:rPr lang="en-US" dirty="0"/>
              <a:t>The operations of H &amp; S are the same – (H &amp; S are said to be equivalent)</a:t>
            </a:r>
          </a:p>
          <a:p>
            <a:pPr lvl="1"/>
            <a:r>
              <a:rPr lang="en-US" dirty="0"/>
              <a:t>S respects the real-time order of H</a:t>
            </a:r>
          </a:p>
          <a:p>
            <a:pPr lvl="1"/>
            <a:r>
              <a:rPr lang="en-US" dirty="0"/>
              <a:t>S is </a:t>
            </a:r>
            <a:r>
              <a:rPr lang="en-US" dirty="0" smtClean="0"/>
              <a:t>legal</a:t>
            </a:r>
          </a:p>
          <a:p>
            <a:r>
              <a:rPr lang="en-US" dirty="0"/>
              <a:t>H8: r1(x) r2(x) ret(r1(x), 0) ret(r2(x), 0) w3(y, 5) ret(w3(y, 5), ok) tryc3() r1(y) r2(y) ret(r1(y), 5) ret(r2(y), 0) </a:t>
            </a:r>
            <a:r>
              <a:rPr lang="en-US" dirty="0" smtClean="0"/>
              <a:t>ret(tryc3, ok)</a:t>
            </a:r>
          </a:p>
          <a:p>
            <a:pPr lvl="1"/>
            <a:r>
              <a:rPr lang="en-US" dirty="0" smtClean="0"/>
              <a:t>Opaque: T2 T3 T1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8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Opacity Generalization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 is opaque if there exists a sequential (or serial) history S such that :</a:t>
            </a:r>
          </a:p>
          <a:p>
            <a:pPr lvl="1"/>
            <a:r>
              <a:rPr lang="en-US" dirty="0"/>
              <a:t>The operations of H &amp; S are the same – (H &amp; S are said to be equivalent)</a:t>
            </a:r>
          </a:p>
          <a:p>
            <a:pPr lvl="1"/>
            <a:r>
              <a:rPr lang="en-US" dirty="0"/>
              <a:t>S respects the real-time order of H</a:t>
            </a:r>
          </a:p>
          <a:p>
            <a:pPr lvl="1"/>
            <a:r>
              <a:rPr lang="en-US" dirty="0"/>
              <a:t>S is </a:t>
            </a:r>
            <a:r>
              <a:rPr lang="en-US" dirty="0" smtClean="0"/>
              <a:t>legal</a:t>
            </a:r>
          </a:p>
          <a:p>
            <a:r>
              <a:rPr lang="en-US" dirty="0"/>
              <a:t>H8: r1(x) r2(x) ret(r1(x), 0) ret(r2(x), 0) w3(y, 5) ret(w3(y, 5), ok) tryc3() r1(y) r2(y) ret(r1(y), 5) ret(r2(y), 0) </a:t>
            </a:r>
            <a:r>
              <a:rPr lang="en-US" dirty="0" smtClean="0"/>
              <a:t>ret(tryc3, ok)</a:t>
            </a:r>
          </a:p>
          <a:p>
            <a:pPr lvl="1"/>
            <a:r>
              <a:rPr lang="en-US" dirty="0" smtClean="0"/>
              <a:t>Opaque: T2 T3 T1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1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Sub-Class of Opacity?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the generalization, it is more commonly believed that verifying opacity is NP-Complete</a:t>
            </a:r>
          </a:p>
          <a:p>
            <a:r>
              <a:rPr lang="en-US" dirty="0" smtClean="0"/>
              <a:t>Can a sub-class be defined whose membership can be efficiently verified?</a:t>
            </a:r>
          </a:p>
          <a:p>
            <a:r>
              <a:rPr lang="en-US" dirty="0" smtClean="0"/>
              <a:t>The earlier described notion of conflicts is no longer valid</a:t>
            </a:r>
          </a:p>
          <a:p>
            <a:pPr lvl="1"/>
            <a:r>
              <a:rPr lang="en-US" dirty="0" smtClean="0"/>
              <a:t>Operations no longer atomic</a:t>
            </a:r>
          </a:p>
          <a:p>
            <a:pPr lvl="1"/>
            <a:r>
              <a:rPr lang="en-US" dirty="0" smtClean="0"/>
              <a:t>Can new conflict notion be defined that gives efficient sub-class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8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14400" y="60325"/>
            <a:ext cx="7772400" cy="1355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algn="l">
              <a:lnSpc>
                <a:spcPct val="10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Parallel Processing Applications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To achieve better performance with multi-core </a:t>
            </a: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CPUs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Applications programmed to take advantage of the underlying parallelism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Commonly </a:t>
            </a: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achieved by employing multi-threading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Multiple threads of control execute concurrently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Multi-threading can efficiently utilize the multi-core CPUs</a:t>
            </a: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Tx/>
              <a:buSzTx/>
              <a:buFontTx/>
              <a:buNone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endParaRPr lang="en-US" dirty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1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Opacity is prefix-closed, whereas VSR/MVSR is not!</a:t>
            </a:r>
          </a:p>
          <a:p>
            <a:pPr lvl="1"/>
            <a:r>
              <a:rPr lang="en-US" dirty="0" smtClean="0"/>
              <a:t>Presence of a final reading transaction</a:t>
            </a:r>
          </a:p>
          <a:p>
            <a:r>
              <a:rPr lang="en-US" dirty="0" smtClean="0"/>
              <a:t>Drawback of </a:t>
            </a:r>
            <a:r>
              <a:rPr lang="en-US" dirty="0" smtClean="0"/>
              <a:t>Opacity: interference</a:t>
            </a:r>
          </a:p>
          <a:p>
            <a:r>
              <a:rPr lang="en-US" dirty="0" smtClean="0"/>
              <a:t>Other correctness criteria: Virtual Worlds Consistency, DU-Opacity</a:t>
            </a:r>
            <a:endParaRPr lang="en-US" dirty="0" smtClean="0"/>
          </a:p>
          <a:p>
            <a:r>
              <a:rPr lang="en-US" dirty="0" smtClean="0"/>
              <a:t>Nesting of Transactions: Precise correctness guarantees</a:t>
            </a:r>
            <a:endParaRPr lang="en-US" dirty="0" smtClean="0"/>
          </a:p>
          <a:p>
            <a:r>
              <a:rPr lang="en-US" dirty="0" smtClean="0"/>
              <a:t>Object based </a:t>
            </a:r>
            <a:r>
              <a:rPr lang="en-US" dirty="0" smtClean="0"/>
              <a:t>STMs: Lower level conflicts do not matter. Only upper level conflicts matter. </a:t>
            </a:r>
          </a:p>
          <a:p>
            <a:r>
              <a:rPr lang="en-US" dirty="0" smtClean="0"/>
              <a:t>How is nesting different from object based STMs?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7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algn="l">
              <a:lnSpc>
                <a:spcPct val="10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00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Conclusion</a:t>
            </a:r>
          </a:p>
        </p:txBody>
      </p:sp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146050" y="6210300"/>
            <a:ext cx="457200" cy="457200"/>
          </a:xfrm>
          <a:prstGeom prst="ellipse">
            <a:avLst/>
          </a:prstGeom>
          <a:solidFill>
            <a:srgbClr val="D34817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algn="ctr">
              <a:spcBef>
                <a:spcPts val="3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8C7FF5-F9F9-4431-86B7-3B5289B028D8}" type="slidenum">
              <a:rPr lang="en-US" sz="1400">
                <a:solidFill>
                  <a:srgbClr val="FFFFFF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pPr algn="ctr">
                <a:spcBef>
                  <a:spcPts val="350"/>
                </a:spcBef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41</a:t>
            </a:fld>
            <a:endParaRPr lang="en-US" sz="1400">
              <a:solidFill>
                <a:srgbClr val="FFFFFF"/>
              </a:solidFill>
              <a:latin typeface="Franklin Gothic Book" pitchFamily="32" charset="0"/>
              <a:ea typeface="DejaVu Sans" charset="0"/>
              <a:cs typeface="DejaVu Sans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Software Transactional Memory is a very promising research alternative for programming multi-core CPUs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4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Does not suffer the disadvantages of programming with </a:t>
            </a:r>
            <a:r>
              <a:rPr lang="en-US" sz="24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locks</a:t>
            </a:r>
          </a:p>
          <a:p>
            <a:pPr marL="544513" lvl="1" indent="-225425" algn="l">
              <a:lnSpc>
                <a:spcPct val="100000"/>
              </a:lnSpc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Saw the motivation</a:t>
            </a:r>
          </a:p>
          <a:p>
            <a:pPr marL="87313" indent="-225425">
              <a:spcBef>
                <a:spcPts val="375"/>
              </a:spcBef>
              <a:buClr>
                <a:srgbClr val="9B2D1F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Understood the intuitive requirements of STM systems</a:t>
            </a:r>
            <a:endParaRPr lang="en-US" sz="2400" dirty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  <a:p>
            <a:pPr marL="269875" indent="-269875" algn="l">
              <a:lnSpc>
                <a:spcPct val="100000"/>
              </a:lnSpc>
              <a:spcBef>
                <a:spcPts val="575"/>
              </a:spcBef>
              <a:buClr>
                <a:srgbClr val="D34817"/>
              </a:buClr>
              <a:buSzPct val="85000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endParaRPr lang="en-US" sz="2600" dirty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3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212FA0-BD7B-4A8C-ABC6-776DF313E82D}" type="slidenum">
              <a:rPr lang="en-US"/>
              <a:pPr>
                <a:defRPr/>
              </a:pPr>
              <a:t>42</a:t>
            </a:fld>
            <a:endParaRPr lang="en-US"/>
          </a:p>
        </p:txBody>
      </p:sp>
      <p:pic>
        <p:nvPicPr>
          <p:cNvPr id="47108" name="Content Placeholder 4" descr="MCj0078711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89388" y="1766888"/>
            <a:ext cx="1622425" cy="39338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14400" y="-366713"/>
            <a:ext cx="7772400" cy="178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bIns="91440" anchor="b"/>
          <a:lstStyle/>
          <a:p>
            <a:pPr algn="l">
              <a:lnSpc>
                <a:spcPct val="100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3600">
                <a:solidFill>
                  <a:srgbClr val="696464"/>
                </a:solidFill>
                <a:latin typeface="Franklin Gothic Book" pitchFamily="32" charset="0"/>
                <a:ea typeface="DejaVu Sans" charset="0"/>
                <a:cs typeface="DejaVu Sans" charset="0"/>
              </a:rPr>
              <a:t>Bank Transfer Example: Difficulty with parallel programming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7381875" cy="3816350"/>
          </a:xfrm>
          <a:prstGeom prst="rect">
            <a:avLst/>
          </a:prstGeom>
          <a:noFill/>
          <a:ln w="936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           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T1			Time			T2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endParaRPr lang="en-US" sz="2000" b="1" dirty="0">
              <a:solidFill>
                <a:srgbClr val="000000"/>
              </a:solidFill>
              <a:latin typeface="Perpetua" pitchFamily="16" charset="0"/>
              <a:ea typeface="DejaVu Sans" charset="0"/>
              <a:cs typeface="DejaVu Sans" charset="0"/>
            </a:endParaRP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1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  <a:r>
              <a:rPr lang="en-US" sz="2000" b="1" dirty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Read B1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2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B1 := B1 – 1000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3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  <a:r>
              <a:rPr lang="en-US" sz="2000" b="1" dirty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Write B1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sum := 0		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   	4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Perpetua" pitchFamily="16" charset="0"/>
                <a:ea typeface="DejaVu Sans" charset="0"/>
                <a:cs typeface="DejaVu Sans" charset="0"/>
              </a:rPr>
              <a:t>Read B1		   	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5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Perpetua" pitchFamily="16" charset="0"/>
                <a:ea typeface="DejaVu Sans" charset="0"/>
                <a:cs typeface="DejaVu Sans" charset="0"/>
              </a:rPr>
              <a:t>Read </a:t>
            </a:r>
            <a:r>
              <a:rPr lang="en-US" sz="2000" b="1" dirty="0">
                <a:solidFill>
                  <a:srgbClr val="FF0000"/>
                </a:solidFill>
                <a:latin typeface="Perpetua" pitchFamily="16" charset="0"/>
                <a:ea typeface="DejaVu Sans" charset="0"/>
                <a:cs typeface="DejaVu Sans" charset="0"/>
              </a:rPr>
              <a:t>B2		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  	6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sum := sum + B1 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   	7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sum := sum + 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B2    	8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9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  <a:r>
              <a:rPr lang="en-US" sz="2000" b="1" dirty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Read B2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10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B2 := B2 + 1000</a:t>
            </a:r>
          </a:p>
          <a:p>
            <a:pPr algn="l">
              <a:lnSpc>
                <a:spcPct val="70000"/>
              </a:lnSpc>
              <a:spcBef>
                <a:spcPts val="575"/>
              </a:spcBef>
              <a:tabLst>
                <a:tab pos="271463" algn="l"/>
                <a:tab pos="27146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</a:pP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	   </a:t>
            </a:r>
            <a:r>
              <a:rPr lang="en-US" sz="2000" b="1" dirty="0" smtClean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11</a:t>
            </a:r>
            <a:r>
              <a:rPr lang="en-US" sz="2000" b="1" dirty="0">
                <a:solidFill>
                  <a:srgbClr val="000000"/>
                </a:solidFill>
                <a:latin typeface="Perpetua" pitchFamily="16" charset="0"/>
                <a:ea typeface="DejaVu Sans" charset="0"/>
                <a:cs typeface="DejaVu Sans" charset="0"/>
              </a:rPr>
              <a:t>			</a:t>
            </a:r>
            <a:r>
              <a:rPr lang="en-US" sz="2000" b="1" dirty="0">
                <a:solidFill>
                  <a:srgbClr val="0070C0"/>
                </a:solidFill>
                <a:latin typeface="Perpetua" pitchFamily="16" charset="0"/>
                <a:ea typeface="DejaVu Sans" charset="0"/>
                <a:cs typeface="DejaVu Sans" charset="0"/>
              </a:rPr>
              <a:t>Write B2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914400" y="4800600"/>
            <a:ext cx="2981325" cy="422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dirty="0">
                <a:solidFill>
                  <a:srgbClr val="990033"/>
                </a:solidFill>
                <a:cs typeface="Times New Roman" pitchFamily="16" charset="0"/>
              </a:rPr>
              <a:t>“</a:t>
            </a:r>
            <a:r>
              <a:rPr lang="en-US" dirty="0">
                <a:solidFill>
                  <a:srgbClr val="990033"/>
                </a:solidFill>
                <a:ea typeface="DejaVu Sans" charset="0"/>
                <a:cs typeface="DejaVu Sans" charset="0"/>
              </a:rPr>
              <a:t>sees</a:t>
            </a:r>
            <a:r>
              <a:rPr lang="en-US" dirty="0">
                <a:solidFill>
                  <a:srgbClr val="990033"/>
                </a:solidFill>
                <a:cs typeface="Times New Roman" pitchFamily="16" charset="0"/>
              </a:rPr>
              <a:t>”</a:t>
            </a:r>
            <a:r>
              <a:rPr lang="en-US" dirty="0">
                <a:solidFill>
                  <a:srgbClr val="990033"/>
                </a:solidFill>
                <a:ea typeface="DejaVu Sans" charset="0"/>
                <a:cs typeface="DejaVu Sans" charset="0"/>
              </a:rPr>
              <a:t> wrong sum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3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96464"/>
                </a:solidFill>
                <a:latin typeface="Franklin Gothic Book" pitchFamily="32" charset="0"/>
              </a:rPr>
              <a:t>Issues with Parallel Programming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69875" indent="-269875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/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</a:rPr>
              <a:t>Normally threads have to collaborate</a:t>
            </a:r>
          </a:p>
          <a:p>
            <a:pPr marL="684213" lvl="1" indent="-222250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684213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/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</a:rPr>
              <a:t>Involves sharing of data in memory or on secondary storage</a:t>
            </a:r>
          </a:p>
          <a:p>
            <a:pPr marL="222250" lvl="1" indent="-222250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684213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/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</a:rPr>
              <a:t>Write access to shared data cannot happen in an uncontrolled fashion</a:t>
            </a:r>
          </a:p>
          <a:p>
            <a:pPr marL="622300" lvl="2" indent="-222250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684213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/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</a:rPr>
              <a:t>Otherwise allows programs to see inconsistent data values</a:t>
            </a:r>
          </a:p>
          <a:p>
            <a:pPr marL="222250" lvl="1" indent="-222250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684213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/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</a:rPr>
              <a:t>Processors can not modify independent memory locations atomically</a:t>
            </a:r>
          </a:p>
          <a:p>
            <a:pPr marL="622300" lvl="2" indent="-222250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684213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  <a:defRPr/>
            </a:pPr>
            <a:r>
              <a:rPr lang="en-US" sz="2600" dirty="0">
                <a:solidFill>
                  <a:srgbClr val="000000"/>
                </a:solidFill>
                <a:latin typeface="Perpetua" pitchFamily="16" charset="0"/>
              </a:rPr>
              <a:t>Hence, must be synchronized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696464"/>
                </a:solidFill>
                <a:latin typeface="Franklin Gothic Book" pitchFamily="32" charset="0"/>
              </a:rPr>
              <a:t>Synchronization: Locks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69875" indent="-269875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</a:rPr>
              <a:t>Traditional solution to data synchronization contention: Employing software locks</a:t>
            </a:r>
          </a:p>
          <a:p>
            <a:pPr marL="269875" indent="-269875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600" dirty="0" smtClean="0">
                <a:solidFill>
                  <a:srgbClr val="000000"/>
                </a:solidFill>
                <a:latin typeface="Perpetua" pitchFamily="16" charset="0"/>
              </a:rPr>
              <a:t>All read and write access to shared data using locks</a:t>
            </a:r>
          </a:p>
          <a:p>
            <a:pPr marL="669925" lvl="1" indent="-269875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Perpetua" pitchFamily="16" charset="0"/>
              </a:rPr>
              <a:t>Never see inconsistent state</a:t>
            </a:r>
          </a:p>
          <a:p>
            <a:pPr marL="669925" lvl="1" indent="-269875">
              <a:spcBef>
                <a:spcPts val="575"/>
              </a:spcBef>
              <a:buClr>
                <a:srgbClr val="D34817"/>
              </a:buClr>
              <a:buSzPct val="85000"/>
              <a:buFont typeface="Wingdings 2" pitchFamily="16" charset="2"/>
              <a:buChar char=""/>
              <a:tabLst>
                <a:tab pos="269875" algn="l"/>
                <a:tab pos="717550" algn="l"/>
                <a:tab pos="1166813" algn="l"/>
                <a:tab pos="1616075" algn="l"/>
                <a:tab pos="2065338" algn="l"/>
                <a:tab pos="2514600" algn="l"/>
                <a:tab pos="2963863" algn="l"/>
                <a:tab pos="3413125" algn="l"/>
                <a:tab pos="3862388" algn="l"/>
                <a:tab pos="4311650" algn="l"/>
                <a:tab pos="4760913" algn="l"/>
                <a:tab pos="5210175" algn="l"/>
                <a:tab pos="5659438" algn="l"/>
                <a:tab pos="6108700" algn="l"/>
                <a:tab pos="6557963" algn="l"/>
                <a:tab pos="7007225" algn="l"/>
                <a:tab pos="7456488" algn="l"/>
                <a:tab pos="7905750" algn="l"/>
                <a:tab pos="8355013" algn="l"/>
                <a:tab pos="8804275" algn="l"/>
                <a:tab pos="9253538" algn="l"/>
              </a:tabLst>
            </a:pPr>
            <a:r>
              <a:rPr lang="en-US" sz="2200" dirty="0" smtClean="0">
                <a:solidFill>
                  <a:srgbClr val="000000"/>
                </a:solidFill>
                <a:latin typeface="Perpetua" pitchFamily="16" charset="0"/>
              </a:rPr>
              <a:t>Can simulate atomic update of two different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Shared Data Objects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Multiple data objects shared by programs</a:t>
            </a:r>
          </a:p>
          <a:p>
            <a:r>
              <a:rPr lang="en-US" dirty="0" smtClean="0"/>
              <a:t>Use a single program-wide lock</a:t>
            </a:r>
          </a:p>
          <a:p>
            <a:pPr lvl="1"/>
            <a:r>
              <a:rPr lang="en-US" dirty="0" smtClean="0"/>
              <a:t>Hurts the system performance</a:t>
            </a:r>
          </a:p>
          <a:p>
            <a:r>
              <a:rPr lang="en-US" dirty="0" smtClean="0"/>
              <a:t>Multiple locks are required</a:t>
            </a:r>
          </a:p>
          <a:p>
            <a:pPr lvl="1"/>
            <a:r>
              <a:rPr lang="en-US" dirty="0" smtClean="0"/>
              <a:t>A lock for each shared location</a:t>
            </a:r>
          </a:p>
          <a:p>
            <a:pPr lvl="1"/>
            <a:r>
              <a:rPr lang="en-US" dirty="0" smtClean="0"/>
              <a:t>Fine grain locking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Shared Data Objects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5FA01-2D24-4754-9C6B-BB2CB5572B6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Threads accesses multiple shared objects</a:t>
            </a:r>
          </a:p>
          <a:p>
            <a:r>
              <a:rPr lang="en-US" dirty="0" smtClean="0"/>
              <a:t>Each thread needing access to a shared object</a:t>
            </a:r>
          </a:p>
          <a:p>
            <a:pPr lvl="1"/>
            <a:r>
              <a:rPr lang="en-US" dirty="0" smtClean="0"/>
              <a:t>obtains the corresponding lock;</a:t>
            </a:r>
          </a:p>
          <a:p>
            <a:pPr lvl="1"/>
            <a:r>
              <a:rPr lang="en-US" dirty="0" smtClean="0"/>
              <a:t>accesses the shared object and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eleases the lock</a:t>
            </a:r>
          </a:p>
          <a:p>
            <a:r>
              <a:rPr lang="en-US" dirty="0" smtClean="0"/>
              <a:t>Can still result in incorrect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ction to STMs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9&quot;/&gt;&lt;/object&gt;&lt;object type=&quot;3&quot; unique_id=&quot;10006&quot;&gt;&lt;property id=&quot;20148&quot; value=&quot;5&quot;/&gt;&lt;property id=&quot;20300&quot; value=&quot;Slide 3 - &amp;quot;Motivation for Software Transactional Memory&amp;quot;&quot;/&gt;&lt;property id=&quot;20307&quot; value=&quot;280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6&quot;/&gt;&lt;property id=&quot;20307&quot; value=&quot;262&quot;/&gt;&lt;/object&gt;&lt;object type=&quot;3&quot; unique_id=&quot;10010&quot;&gt;&lt;property id=&quot;20148&quot; value=&quot;5&quot;/&gt;&lt;property id=&quot;20300&quot; value=&quot;Slide 7 - &amp;quot;Issues with Parallel Programming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Synchronization: Locks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Multiple Shared Data Objects&amp;quot;&quot;/&gt;&lt;property id=&quot;20307&quot; value=&quot;265&quot;/&gt;&lt;/object&gt;&lt;object type=&quot;3&quot; unique_id=&quot;10013&quot;&gt;&lt;property id=&quot;20148&quot; value=&quot;5&quot;/&gt;&lt;property id=&quot;20300&quot; value=&quot;Slide 10 - &amp;quot;Multiple Shared Data Objects cont’d&amp;quot;&quot;/&gt;&lt;property id=&quot;20307&quot; value=&quot;267&quot;/&gt;&lt;/object&gt;&lt;object type=&quot;3&quot; unique_id=&quot;10014&quot;&gt;&lt;property id=&quot;20148&quot; value=&quot;5&quot;/&gt;&lt;property id=&quot;20300&quot; value=&quot;Slide 11&quot;/&gt;&lt;property id=&quot;20307&quot; value=&quot;268&quot;/&gt;&lt;/object&gt;&lt;object type=&quot;3&quot; unique_id=&quot;10015&quot;&gt;&lt;property id=&quot;20148&quot; value=&quot;5&quot;/&gt;&lt;property id=&quot;20300&quot; value=&quot;Slide 12 - &amp;quot;Correct Locking: Two Phase Locking&amp;quot;&quot;/&gt;&lt;property id=&quot;20307&quot; value=&quot;266&quot;/&gt;&lt;/object&gt;&lt;object type=&quot;3&quot; unique_id=&quot;10016&quot;&gt;&lt;property id=&quot;20148&quot; value=&quot;5&quot;/&gt;&lt;property id=&quot;20300&quot; value=&quot;Slide 13 - &amp;quot;Difficulties with Two Phase locking&amp;quot;&quot;/&gt;&lt;property id=&quot;20307&quot; value=&quot;269&quot;/&gt;&lt;/object&gt;&lt;object type=&quot;3&quot; unique_id=&quot;10017&quot;&gt;&lt;property id=&quot;20148&quot; value=&quot;5&quot;/&gt;&lt;property id=&quot;20300&quot; value=&quot;Slide 14 - &amp;quot;Addressing deadlocks&amp;quot;&quot;/&gt;&lt;property id=&quot;20307&quot; value=&quot;270&quot;/&gt;&lt;/object&gt;&lt;object type=&quot;3&quot; unique_id=&quot;10018&quot;&gt;&lt;property id=&quot;20148&quot; value=&quot;5&quot;/&gt;&lt;property id=&quot;20300&quot; value=&quot;Slide 15 - &amp;quot;Using locks with function invocations&amp;quot;&quot;/&gt;&lt;property id=&quot;20307&quot; value=&quot;271&quot;/&gt;&lt;/object&gt;&lt;object type=&quot;3&quot; unique_id=&quot;10019&quot;&gt;&lt;property id=&quot;20148&quot; value=&quot;5&quot;/&gt;&lt;property id=&quot;20300&quot; value=&quot;Slide 16 - &amp;quot;Software Composition&amp;quot;&quot;/&gt;&lt;property id=&quot;20307&quot; value=&quot;272&quot;/&gt;&lt;/object&gt;&lt;object type=&quot;3&quot; unique_id=&quot;10020&quot;&gt;&lt;property id=&quot;20148&quot; value=&quot;5&quot;/&gt;&lt;property id=&quot;20300&quot; value=&quot;Slide 17 - &amp;quot;Software Composition: Difficulties with locks&amp;quot;&quot;/&gt;&lt;property id=&quot;20307&quot; value=&quot;273&quot;/&gt;&lt;/object&gt;&lt;object type=&quot;3&quot; unique_id=&quot;10021&quot;&gt;&lt;property id=&quot;20148&quot; value=&quot;5&quot;/&gt;&lt;property id=&quot;20300&quot; value=&quot;Slide 18 - &amp;quot;Programmer’s dilemma&amp;quot;&quot;/&gt;&lt;property id=&quot;20307&quot; value=&quot;285&quot;/&gt;&lt;/object&gt;&lt;object type=&quot;3&quot; unique_id=&quot;10022&quot;&gt;&lt;property id=&quot;20148&quot; value=&quot;5&quot;/&gt;&lt;property id=&quot;20300&quot; value=&quot;Slide 19&quot;/&gt;&lt;property id=&quot;20307&quot; value=&quot;313&quot;/&gt;&lt;/object&gt;&lt;object type=&quot;3&quot; unique_id=&quot;10024&quot;&gt;&lt;property id=&quot;20148&quot; value=&quot;5&quot;/&gt;&lt;property id=&quot;20300&quot; value=&quot;Slide 20&quot;/&gt;&lt;property id=&quot;20307&quot; value=&quot;292&quot;/&gt;&lt;/object&gt;&lt;object type=&quot;3&quot; unique_id=&quot;10025&quot;&gt;&lt;property id=&quot;20148&quot; value=&quot;5&quot;/&gt;&lt;property id=&quot;20300&quot; value=&quot;Slide 21 - &amp;quot;STMs vs 2PL&amp;quot;&quot;/&gt;&lt;property id=&quot;20307&quot; value=&quot;315&quot;/&gt;&lt;/object&gt;&lt;object type=&quot;3&quot; unique_id=&quot;10027&quot;&gt;&lt;property id=&quot;20148&quot; value=&quot;5&quot;/&gt;&lt;property id=&quot;20300&quot; value=&quot;Slide 25&quot;/&gt;&lt;property id=&quot;20307&quot; value=&quot;293&quot;/&gt;&lt;/object&gt;&lt;object type=&quot;3&quot; unique_id=&quot;10029&quot;&gt;&lt;property id=&quot;20148&quot; value=&quot;5&quot;/&gt;&lt;property id=&quot;20300&quot; value=&quot;Slide 29&quot;/&gt;&lt;property id=&quot;20307&quot; value=&quot;295&quot;/&gt;&lt;/object&gt;&lt;object type=&quot;3&quot; unique_id=&quot;10030&quot;&gt;&lt;property id=&quot;20148&quot; value=&quot;5&quot;/&gt;&lt;property id=&quot;20300&quot; value=&quot;Slide 31&quot;/&gt;&lt;property id=&quot;20307&quot; value=&quot;296&quot;/&gt;&lt;/object&gt;&lt;object type=&quot;3&quot; unique_id=&quot;10042&quot;&gt;&lt;property id=&quot;20148&quot; value=&quot;5&quot;/&gt;&lt;property id=&quot;20300&quot; value=&quot;Slide 32&quot;/&gt;&lt;property id=&quot;20307&quot; value=&quot;310&quot;/&gt;&lt;/object&gt;&lt;object type=&quot;3&quot; unique_id=&quot;10371&quot;&gt;&lt;property id=&quot;20148&quot; value=&quot;5&quot;/&gt;&lt;property id=&quot;20300&quot; value=&quot;Slide 24 - &amp;quot;STMs Implementation&amp;quot;&quot;/&gt;&lt;property id=&quot;20307&quot; value=&quot;316&quot;/&gt;&lt;/object&gt;&lt;object type=&quot;3&quot; unique_id=&quot;10540&quot;&gt;&lt;property id=&quot;20148&quot; value=&quot;5&quot;/&gt;&lt;property id=&quot;20300&quot; value=&quot;Slide 26 - &amp;quot;Optimistic Synchronisation &amp;quot;&quot;/&gt;&lt;property id=&quot;20307&quot; value=&quot;317&quot;/&gt;&lt;/object&gt;&lt;object type=&quot;3&quot; unique_id=&quot;10541&quot;&gt;&lt;property id=&quot;20148&quot; value=&quot;5&quot;/&gt;&lt;property id=&quot;20300&quot; value=&quot;Slide 27 - &amp;quot;Requirements of Validation Phase&amp;quot;&quot;/&gt;&lt;property id=&quot;20307&quot; value=&quot;318&quot;/&gt;&lt;/object&gt;&lt;object type=&quot;3&quot; unique_id=&quot;10882&quot;&gt;&lt;property id=&quot;20148&quot; value=&quot;5&quot;/&gt;&lt;property id=&quot;20300&quot; value=&quot;Slide 28&quot;/&gt;&lt;property id=&quot;20307&quot; value=&quot;319&quot;/&gt;&lt;/object&gt;&lt;object type=&quot;3&quot; unique_id=&quot;11312&quot;&gt;&lt;property id=&quot;20148&quot; value=&quot;5&quot;/&gt;&lt;property id=&quot;20300&quot; value=&quot;Slide 30&quot;/&gt;&lt;property id=&quot;20307&quot; value=&quot;322&quot;/&gt;&lt;/object&gt;&lt;object type=&quot;3&quot; unique_id=&quot;12205&quot;&gt;&lt;property id=&quot;20148&quot; value=&quot;5&quot;/&gt;&lt;property id=&quot;20300&quot; value=&quot;Slide 22 - &amp;quot;Programming Support: Bank Transfer Example&amp;quot;&quot;/&gt;&lt;property id=&quot;20307&quot; value=&quot;325&quot;/&gt;&lt;/object&gt;&lt;object type=&quot;3&quot; unique_id=&quot;12206&quot;&gt;&lt;property id=&quot;20148&quot; value=&quot;5&quot;/&gt;&lt;property id=&quot;20300&quot; value=&quot;Slide 23 - &amp;quot;Programming Support Cont’d&amp;quot;&quot;/&gt;&lt;property id=&quot;20307&quot; value=&quot;326&quot;/&gt;&lt;/object&gt;&lt;object type=&quot;3&quot; unique_id=&quot;12455&quot;&gt;&lt;property id=&quot;20148&quot; value=&quot;5&quot;/&gt;&lt;property id=&quot;20300&quot; value=&quot;Slide 33 - &amp;quot;Questions?&amp;quot;&quot;/&gt;&lt;property id=&quot;20307&quot; value=&quot;327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1312</TotalTime>
  <Words>2343</Words>
  <Application>Microsoft Office PowerPoint</Application>
  <PresentationFormat>On-screen Show (4:3)</PresentationFormat>
  <Paragraphs>386</Paragraphs>
  <Slides>42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Equity</vt:lpstr>
      <vt:lpstr>Understanding the Requirements of STMs</vt:lpstr>
      <vt:lpstr>PowerPoint Presentation</vt:lpstr>
      <vt:lpstr>PowerPoint Presentation</vt:lpstr>
      <vt:lpstr>PowerPoint Presentation</vt:lpstr>
      <vt:lpstr>PowerPoint Presentation</vt:lpstr>
      <vt:lpstr>Issues with Parallel Programming</vt:lpstr>
      <vt:lpstr>Synchronization: Locks</vt:lpstr>
      <vt:lpstr>Multiple Shared Data Objects</vt:lpstr>
      <vt:lpstr>Multiple Shared Data Objects cont’d</vt:lpstr>
      <vt:lpstr>PowerPoint Presentation</vt:lpstr>
      <vt:lpstr>Correct Locking: Two Phase Locking</vt:lpstr>
      <vt:lpstr>Difficulties with Two Phase locking</vt:lpstr>
      <vt:lpstr>Addressing deadlocks</vt:lpstr>
      <vt:lpstr>Software Composition</vt:lpstr>
      <vt:lpstr>Software Composition: Difficulties with locks</vt:lpstr>
      <vt:lpstr>Programmer’s dilemma</vt:lpstr>
      <vt:lpstr>PowerPoint Presentation</vt:lpstr>
      <vt:lpstr>PowerPoint Presentation</vt:lpstr>
      <vt:lpstr>Programming Support: Bank Transfer Example</vt:lpstr>
      <vt:lpstr>Programming Support Cont’d</vt:lpstr>
      <vt:lpstr>STMs Implementation</vt:lpstr>
      <vt:lpstr>Optimistic Synchronisation </vt:lpstr>
      <vt:lpstr>Requirements of Validation Phase</vt:lpstr>
      <vt:lpstr>Intuitive Requirements of STM Systems</vt:lpstr>
      <vt:lpstr>Intuitive Requirements Cont’d</vt:lpstr>
      <vt:lpstr>Intuitive Requirements Cont’d</vt:lpstr>
      <vt:lpstr>Translation into Definition – Simple Case</vt:lpstr>
      <vt:lpstr>Some Notations</vt:lpstr>
      <vt:lpstr>Notations continued</vt:lpstr>
      <vt:lpstr>Definition of Correctness Criterion- Opacity</vt:lpstr>
      <vt:lpstr>Comparison of Opacity with Serializability</vt:lpstr>
      <vt:lpstr>Opacity is analogous to Strict-MVSR</vt:lpstr>
      <vt:lpstr>Deferred write vs Direct Write Semantics</vt:lpstr>
      <vt:lpstr>Verifying membership of Opacity</vt:lpstr>
      <vt:lpstr>Conflict Serializability (CSR)</vt:lpstr>
      <vt:lpstr>Opacity Definition– Some relaxations</vt:lpstr>
      <vt:lpstr>Opacity Generalization</vt:lpstr>
      <vt:lpstr>Opacity Generalization</vt:lpstr>
      <vt:lpstr>Efficient Sub-Class of Opacity?</vt:lpstr>
      <vt:lpstr>Other Considerations</vt:lpstr>
      <vt:lpstr>PowerPoint Presentation</vt:lpstr>
      <vt:lpstr>Questions?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STMs</dc:title>
  <dc:creator>sat</dc:creator>
  <cp:lastModifiedBy>Sathya</cp:lastModifiedBy>
  <cp:revision>248</cp:revision>
  <dcterms:created xsi:type="dcterms:W3CDTF">2010-09-23T03:12:45Z</dcterms:created>
  <dcterms:modified xsi:type="dcterms:W3CDTF">2013-07-28T18:10:48Z</dcterms:modified>
</cp:coreProperties>
</file>